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299" r:id="rId74"/>
    <p:sldId id="300" r:id="rId75"/>
    <p:sldId id="301" r:id="rId7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Josefin Sans" charset="1" panose="00000500000000000000"/>
      <p:regular r:id="rId11"/>
    </p:embeddedFont>
    <p:embeddedFont>
      <p:font typeface="Josefin Sans Bold" charset="1" panose="00000800000000000000"/>
      <p:regular r:id="rId12"/>
    </p:embeddedFont>
    <p:embeddedFont>
      <p:font typeface="Josefin Sans Italics" charset="1" panose="00000500000000000000"/>
      <p:regular r:id="rId13"/>
    </p:embeddedFont>
    <p:embeddedFont>
      <p:font typeface="Josefin Sans Bold Italics" charset="1" panose="00000800000000000000"/>
      <p:regular r:id="rId14"/>
    </p:embeddedFont>
    <p:embeddedFont>
      <p:font typeface="Josefin Sans Thin" charset="1" panose="00000300000000000000"/>
      <p:regular r:id="rId15"/>
    </p:embeddedFont>
    <p:embeddedFont>
      <p:font typeface="Josefin Sans Thin Italics" charset="1" panose="00000300000000000000"/>
      <p:regular r:id="rId16"/>
    </p:embeddedFont>
    <p:embeddedFont>
      <p:font typeface="Josefin Sans Light" charset="1" panose="00000400000000000000"/>
      <p:regular r:id="rId17"/>
    </p:embeddedFont>
    <p:embeddedFont>
      <p:font typeface="Josefin Sans Light Italics" charset="1" panose="00000400000000000000"/>
      <p:regular r:id="rId18"/>
    </p:embeddedFont>
    <p:embeddedFont>
      <p:font typeface="Josefin Sans Semi-Bold" charset="1" panose="00000700000000000000"/>
      <p:regular r:id="rId19"/>
    </p:embeddedFont>
    <p:embeddedFont>
      <p:font typeface="Josefin Sans Semi-Bold Italics" charset="1" panose="00000700000000000000"/>
      <p:regular r:id="rId20"/>
    </p:embeddedFont>
    <p:embeddedFont>
      <p:font typeface="TT Norms" charset="1" panose="02000503030000020003"/>
      <p:regular r:id="rId21"/>
    </p:embeddedFont>
    <p:embeddedFont>
      <p:font typeface="TT Norms Bold" charset="1" panose="02000803030000020004"/>
      <p:regular r:id="rId22"/>
    </p:embeddedFont>
    <p:embeddedFont>
      <p:font typeface="TT Norms Italics" charset="1" panose="02000503030000090003"/>
      <p:regular r:id="rId23"/>
    </p:embeddedFont>
    <p:embeddedFont>
      <p:font typeface="TT Norms Bold Italics" charset="1" panose="02000803020000090004"/>
      <p:regular r:id="rId24"/>
    </p:embeddedFont>
    <p:embeddedFont>
      <p:font typeface="TT Norms Light" charset="1" panose="02000503020000020003"/>
      <p:regular r:id="rId25"/>
    </p:embeddedFont>
    <p:embeddedFont>
      <p:font typeface="TT Norms Light Italics" charset="1" panose="02000503020000090003"/>
      <p:regular r:id="rId26"/>
    </p:embeddedFont>
    <p:embeddedFont>
      <p:font typeface="TT Norms Ultra-Bold" charset="1" panose="02000503040000020004"/>
      <p:regular r:id="rId27"/>
    </p:embeddedFont>
    <p:embeddedFont>
      <p:font typeface="TT Norms Ultra-Bold Italics" charset="1" panose="02000503020000090004"/>
      <p:regular r:id="rId28"/>
    </p:embeddedFont>
    <p:embeddedFont>
      <p:font typeface="TT Norms Heavy" charset="1" panose="02000503050000020004"/>
      <p:regular r:id="rId29"/>
    </p:embeddedFont>
    <p:embeddedFont>
      <p:font typeface="TT Norms Heavy Italics" charset="1" panose="0200050302000009000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32" Target="slides/slide2.xml" Type="http://schemas.openxmlformats.org/officeDocument/2006/relationships/slide"/><Relationship Id="rId33" Target="slides/slide3.xml" Type="http://schemas.openxmlformats.org/officeDocument/2006/relationships/slide"/><Relationship Id="rId34" Target="slides/slide4.xml" Type="http://schemas.openxmlformats.org/officeDocument/2006/relationships/slide"/><Relationship Id="rId35" Target="slides/slide5.xml" Type="http://schemas.openxmlformats.org/officeDocument/2006/relationships/slide"/><Relationship Id="rId36" Target="slides/slide6.xml" Type="http://schemas.openxmlformats.org/officeDocument/2006/relationships/slide"/><Relationship Id="rId37" Target="slides/slide7.xml" Type="http://schemas.openxmlformats.org/officeDocument/2006/relationships/slide"/><Relationship Id="rId38" Target="slides/slide8.xml" Type="http://schemas.openxmlformats.org/officeDocument/2006/relationships/slide"/><Relationship Id="rId39" Target="slides/slide9.xml" Type="http://schemas.openxmlformats.org/officeDocument/2006/relationships/slide"/><Relationship Id="rId4" Target="theme/theme1.xml" Type="http://schemas.openxmlformats.org/officeDocument/2006/relationships/theme"/><Relationship Id="rId40" Target="slides/slide10.xml" Type="http://schemas.openxmlformats.org/officeDocument/2006/relationships/slide"/><Relationship Id="rId41" Target="slides/slide11.xml" Type="http://schemas.openxmlformats.org/officeDocument/2006/relationships/slide"/><Relationship Id="rId42" Target="slides/slide12.xml" Type="http://schemas.openxmlformats.org/officeDocument/2006/relationships/slide"/><Relationship Id="rId43" Target="slides/slide13.xml" Type="http://schemas.openxmlformats.org/officeDocument/2006/relationships/slide"/><Relationship Id="rId44" Target="slides/slide14.xml" Type="http://schemas.openxmlformats.org/officeDocument/2006/relationships/slide"/><Relationship Id="rId45" Target="slides/slide15.xml" Type="http://schemas.openxmlformats.org/officeDocument/2006/relationships/slide"/><Relationship Id="rId46" Target="slides/slide16.xml" Type="http://schemas.openxmlformats.org/officeDocument/2006/relationships/slide"/><Relationship Id="rId47" Target="slides/slide17.xml" Type="http://schemas.openxmlformats.org/officeDocument/2006/relationships/slide"/><Relationship Id="rId48" Target="slides/slide18.xml" Type="http://schemas.openxmlformats.org/officeDocument/2006/relationships/slide"/><Relationship Id="rId49" Target="slides/slide19.xml" Type="http://schemas.openxmlformats.org/officeDocument/2006/relationships/slide"/><Relationship Id="rId5" Target="tableStyles.xml" Type="http://schemas.openxmlformats.org/officeDocument/2006/relationships/tableStyles"/><Relationship Id="rId50" Target="slides/slide20.xml" Type="http://schemas.openxmlformats.org/officeDocument/2006/relationships/slide"/><Relationship Id="rId51" Target="slides/slide21.xml" Type="http://schemas.openxmlformats.org/officeDocument/2006/relationships/slide"/><Relationship Id="rId52" Target="slides/slide22.xml" Type="http://schemas.openxmlformats.org/officeDocument/2006/relationships/slide"/><Relationship Id="rId53" Target="slides/slide23.xml" Type="http://schemas.openxmlformats.org/officeDocument/2006/relationships/slide"/><Relationship Id="rId54" Target="slides/slide24.xml" Type="http://schemas.openxmlformats.org/officeDocument/2006/relationships/slide"/><Relationship Id="rId55" Target="slides/slide25.xml" Type="http://schemas.openxmlformats.org/officeDocument/2006/relationships/slide"/><Relationship Id="rId56" Target="slides/slide26.xml" Type="http://schemas.openxmlformats.org/officeDocument/2006/relationships/slide"/><Relationship Id="rId57" Target="slides/slide27.xml" Type="http://schemas.openxmlformats.org/officeDocument/2006/relationships/slide"/><Relationship Id="rId58" Target="slides/slide28.xml" Type="http://schemas.openxmlformats.org/officeDocument/2006/relationships/slide"/><Relationship Id="rId59" Target="slides/slide29.xml" Type="http://schemas.openxmlformats.org/officeDocument/2006/relationships/slide"/><Relationship Id="rId6" Target="fonts/font6.fntdata" Type="http://schemas.openxmlformats.org/officeDocument/2006/relationships/font"/><Relationship Id="rId60" Target="slides/slide30.xml" Type="http://schemas.openxmlformats.org/officeDocument/2006/relationships/slide"/><Relationship Id="rId61" Target="slides/slide31.xml" Type="http://schemas.openxmlformats.org/officeDocument/2006/relationships/slide"/><Relationship Id="rId62" Target="slides/slide32.xml" Type="http://schemas.openxmlformats.org/officeDocument/2006/relationships/slide"/><Relationship Id="rId63" Target="slides/slide33.xml" Type="http://schemas.openxmlformats.org/officeDocument/2006/relationships/slide"/><Relationship Id="rId64" Target="slides/slide34.xml" Type="http://schemas.openxmlformats.org/officeDocument/2006/relationships/slide"/><Relationship Id="rId65" Target="slides/slide35.xml" Type="http://schemas.openxmlformats.org/officeDocument/2006/relationships/slide"/><Relationship Id="rId66" Target="slides/slide36.xml" Type="http://schemas.openxmlformats.org/officeDocument/2006/relationships/slide"/><Relationship Id="rId67" Target="slides/slide37.xml" Type="http://schemas.openxmlformats.org/officeDocument/2006/relationships/slide"/><Relationship Id="rId68" Target="slides/slide38.xml" Type="http://schemas.openxmlformats.org/officeDocument/2006/relationships/slide"/><Relationship Id="rId69" Target="slides/slide39.xml" Type="http://schemas.openxmlformats.org/officeDocument/2006/relationships/slide"/><Relationship Id="rId7" Target="fonts/font7.fntdata" Type="http://schemas.openxmlformats.org/officeDocument/2006/relationships/font"/><Relationship Id="rId70" Target="slides/slide40.xml" Type="http://schemas.openxmlformats.org/officeDocument/2006/relationships/slide"/><Relationship Id="rId71" Target="slides/slide41.xml" Type="http://schemas.openxmlformats.org/officeDocument/2006/relationships/slide"/><Relationship Id="rId72" Target="slides/slide42.xml" Type="http://schemas.openxmlformats.org/officeDocument/2006/relationships/slide"/><Relationship Id="rId73" Target="slides/slide43.xml" Type="http://schemas.openxmlformats.org/officeDocument/2006/relationships/slide"/><Relationship Id="rId74" Target="slides/slide44.xml" Type="http://schemas.openxmlformats.org/officeDocument/2006/relationships/slide"/><Relationship Id="rId75" Target="slides/slide45.xml" Type="http://schemas.openxmlformats.org/officeDocument/2006/relationships/slide"/><Relationship Id="rId76" Target="slides/slide46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4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403497"/>
            <a:ext cx="18288000" cy="4116330"/>
            <a:chOff x="0" y="0"/>
            <a:chExt cx="4816593" cy="10841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084136"/>
            </a:xfrm>
            <a:custGeom>
              <a:avLst/>
              <a:gdLst/>
              <a:ahLst/>
              <a:cxnLst/>
              <a:rect r="r" b="b" t="t" l="l"/>
              <a:pathLst>
                <a:path h="1084136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062546"/>
                  </a:lnTo>
                  <a:cubicBezTo>
                    <a:pt x="4816592" y="1074470"/>
                    <a:pt x="4806926" y="1084136"/>
                    <a:pt x="4795002" y="1084136"/>
                  </a:cubicBezTo>
                  <a:lnTo>
                    <a:pt x="21590" y="1084136"/>
                  </a:lnTo>
                  <a:cubicBezTo>
                    <a:pt x="9666" y="1084136"/>
                    <a:pt x="0" y="1074470"/>
                    <a:pt x="0" y="1062546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729813" y="8196720"/>
            <a:ext cx="12828375" cy="1311753"/>
            <a:chOff x="0" y="0"/>
            <a:chExt cx="3974417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74417" cy="406400"/>
            </a:xfrm>
            <a:custGeom>
              <a:avLst/>
              <a:gdLst/>
              <a:ahLst/>
              <a:cxnLst/>
              <a:rect r="r" b="b" t="t" l="l"/>
              <a:pathLst>
                <a:path h="406400" w="3974417">
                  <a:moveTo>
                    <a:pt x="3771217" y="0"/>
                  </a:moveTo>
                  <a:cubicBezTo>
                    <a:pt x="3883441" y="0"/>
                    <a:pt x="3974417" y="90976"/>
                    <a:pt x="3974417" y="203200"/>
                  </a:cubicBezTo>
                  <a:cubicBezTo>
                    <a:pt x="3974417" y="315424"/>
                    <a:pt x="3883441" y="406400"/>
                    <a:pt x="37712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0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543770" y="1028700"/>
            <a:ext cx="13200459" cy="6552228"/>
          </a:xfrm>
          <a:custGeom>
            <a:avLst/>
            <a:gdLst/>
            <a:ahLst/>
            <a:cxnLst/>
            <a:rect r="r" b="b" t="t" l="l"/>
            <a:pathLst>
              <a:path h="6552228" w="13200459">
                <a:moveTo>
                  <a:pt x="0" y="0"/>
                </a:moveTo>
                <a:lnTo>
                  <a:pt x="13200460" y="0"/>
                </a:lnTo>
                <a:lnTo>
                  <a:pt x="13200460" y="6552228"/>
                </a:lnTo>
                <a:lnTo>
                  <a:pt x="0" y="6552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32261" y="8245683"/>
            <a:ext cx="10223477" cy="1158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80"/>
              </a:lnSpc>
              <a:spcBef>
                <a:spcPct val="0"/>
              </a:spcBef>
            </a:pPr>
            <a:r>
              <a:rPr lang="en-US" sz="6000" spc="900">
                <a:solidFill>
                  <a:srgbClr val="004AAD"/>
                </a:solidFill>
                <a:latin typeface="League Spartan Bold"/>
              </a:rPr>
              <a:t>“KM” IN LOVE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861876" y="542627"/>
            <a:ext cx="3397424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4AAD"/>
                </a:solidFill>
                <a:latin typeface="TT Norms"/>
              </a:rPr>
              <a:t>CREATED BY DR.PAIPAN THANALERDSOPIT.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623239" y="8622239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175715">
            <a:off x="-1954702" y="-145099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9" y="0"/>
                </a:lnTo>
                <a:lnTo>
                  <a:pt x="5388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0"/>
            <a:ext cx="1797963" cy="3288956"/>
          </a:xfrm>
          <a:custGeom>
            <a:avLst/>
            <a:gdLst/>
            <a:ahLst/>
            <a:cxnLst/>
            <a:rect r="r" b="b" t="t" l="l"/>
            <a:pathLst>
              <a:path h="3288956" w="1797963">
                <a:moveTo>
                  <a:pt x="0" y="0"/>
                </a:moveTo>
                <a:lnTo>
                  <a:pt x="1797963" y="0"/>
                </a:lnTo>
                <a:lnTo>
                  <a:pt x="1797963" y="3288956"/>
                </a:lnTo>
                <a:lnTo>
                  <a:pt x="0" y="32889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User-Friendly Tools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89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Inves</a:t>
            </a:r>
            <a:r>
              <a:rPr lang="en-US" sz="2699">
                <a:solidFill>
                  <a:srgbClr val="000000"/>
                </a:solidFill>
                <a:latin typeface="TT Norms"/>
              </a:rPr>
              <a:t>t in user-friendly KM tools and systems. If the tools are easy to use, staff are more likely to participate.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Leadership by Example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89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Leaders</a:t>
            </a:r>
            <a:r>
              <a:rPr lang="en-US" sz="2699">
                <a:solidFill>
                  <a:srgbClr val="000000"/>
                </a:solidFill>
                <a:latin typeface="TT Norms"/>
              </a:rPr>
              <a:t> and managers should lead by example. Actively participate in KM activities and demonstrate its value.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Knowledge Champions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Identify</a:t>
            </a:r>
            <a:r>
              <a:rPr lang="en-US" sz="2699">
                <a:solidFill>
                  <a:srgbClr val="000000"/>
                </a:solidFill>
                <a:latin typeface="TT Norms"/>
              </a:rPr>
              <a:t> and nurture knowledge champions within the organization. These are individuals who are passionate about KM and can inspire others.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Integration into Workflow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89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Integrate KM</a:t>
            </a:r>
            <a:r>
              <a:rPr lang="en-US" sz="2699">
                <a:solidFill>
                  <a:srgbClr val="000000"/>
                </a:solidFill>
                <a:latin typeface="TT Norms"/>
              </a:rPr>
              <a:t> into employees' daily workflow. Make it easy for them to capture and share knowledge without disrupting their tasks.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Regular Communication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eep employees informed about KM initiatives and updates through regular communication channels like emails, newsletters, or team meetings.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Community of Practice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89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Establish communities of practice or discussion groups around specific topics. This provides a platform for employees with similar interests to share knowledge.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Continuous Improvement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89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Continuously assess and improve your KM processes based on feedback and changing needs. Make sure KM remains relevant and effective.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Metrics and Monitoring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Set measurable goals and track progress. Regularly review and report on KM metrics to show its impact on the organization.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Feedback Loop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Create a feedback loop where employees can report issues, suggest improvements, and have their concerns addressed.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Patience and Persistence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Understand that it may take time for employees to fully embrace KM. Be patient and persistent in promoting its benefits.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A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10186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49559" y="1063008"/>
            <a:ext cx="9179022" cy="8160985"/>
          </a:xfrm>
          <a:custGeom>
            <a:avLst/>
            <a:gdLst/>
            <a:ahLst/>
            <a:cxnLst/>
            <a:rect r="r" b="b" t="t" l="l"/>
            <a:pathLst>
              <a:path h="8160985" w="9179022">
                <a:moveTo>
                  <a:pt x="0" y="0"/>
                </a:moveTo>
                <a:lnTo>
                  <a:pt x="9179022" y="0"/>
                </a:lnTo>
                <a:lnTo>
                  <a:pt x="9179022" y="8160984"/>
                </a:lnTo>
                <a:lnTo>
                  <a:pt x="0" y="816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608034" y="4046172"/>
            <a:ext cx="6221982" cy="389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2800">
                <a:solidFill>
                  <a:srgbClr val="000000"/>
                </a:solidFill>
                <a:latin typeface="TT Norms"/>
              </a:rPr>
              <a:t>Knowledge Management (KM) is the systematic process of creating, capturing, organizing, storing, retrieving, and sharing an organization's collective knowledge and expertise to achieve its goals and enhance its performance.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08034" y="2695137"/>
            <a:ext cx="7112596" cy="1052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65"/>
              </a:lnSpc>
              <a:spcBef>
                <a:spcPct val="0"/>
              </a:spcBef>
            </a:pPr>
            <a:r>
              <a:rPr lang="en-US" sz="5500" spc="825">
                <a:solidFill>
                  <a:srgbClr val="FFE75B"/>
                </a:solidFill>
                <a:latin typeface="League Spartan Bold"/>
              </a:rPr>
              <a:t>WHAT IS KM?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1338289">
            <a:off x="13999532" y="-2038843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571500" y="-57150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9168869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2"/>
                </a:lnTo>
                <a:lnTo>
                  <a:pt x="0" y="22362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143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Enhanced Decision-Making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492515"/>
            <a:ext cx="4145585" cy="5042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16959" indent="-308479" lvl="1">
              <a:lnSpc>
                <a:spcPts val="4000"/>
              </a:lnSpc>
              <a:buFont typeface="Arial"/>
              <a:buChar char="•"/>
            </a:pPr>
            <a:r>
              <a:rPr lang="en-US" sz="2857">
                <a:solidFill>
                  <a:srgbClr val="000000"/>
                </a:solidFill>
                <a:latin typeface="Josefin Sans Bold"/>
              </a:rPr>
              <a:t>Access to organized and up-to-date knowledge empowers better-informed decision-making.</a:t>
            </a:r>
          </a:p>
          <a:p>
            <a:pPr marL="616959" indent="-308479" lvl="1">
              <a:lnSpc>
                <a:spcPts val="4000"/>
              </a:lnSpc>
              <a:buFont typeface="Arial"/>
              <a:buChar char="•"/>
            </a:pPr>
            <a:r>
              <a:rPr lang="en-US" sz="2857">
                <a:solidFill>
                  <a:srgbClr val="000000"/>
                </a:solidFill>
                <a:latin typeface="Josefin Sans Bold"/>
              </a:rPr>
              <a:t>Data-driven insights and historical information support strategic choices.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6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 Improved Innovation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482990"/>
            <a:ext cx="4145585" cy="5520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1727" indent="-340863" lvl="1">
              <a:lnSpc>
                <a:spcPts val="4420"/>
              </a:lnSpc>
              <a:buFont typeface="Arial"/>
              <a:buChar char="•"/>
            </a:pPr>
            <a:r>
              <a:rPr lang="en-US" sz="3157">
                <a:solidFill>
                  <a:srgbClr val="000000"/>
                </a:solidFill>
                <a:latin typeface="Josefin Sans Bold"/>
              </a:rPr>
              <a:t>Encourages the sharing of ideas and best practices.</a:t>
            </a:r>
          </a:p>
          <a:p>
            <a:pPr marL="681727" indent="-340863" lvl="1">
              <a:lnSpc>
                <a:spcPts val="4420"/>
              </a:lnSpc>
              <a:buFont typeface="Arial"/>
              <a:buChar char="•"/>
            </a:pPr>
            <a:r>
              <a:rPr lang="en-US" sz="3157">
                <a:solidFill>
                  <a:srgbClr val="000000"/>
                </a:solidFill>
                <a:latin typeface="Josefin Sans Bold"/>
              </a:rPr>
              <a:t>Sparks innovation by leveraging collective creativity and expertise.</a:t>
            </a:r>
          </a:p>
          <a:p>
            <a:pPr>
              <a:lnSpc>
                <a:spcPts val="442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143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 Increased Efficiency and Productivity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492515"/>
            <a:ext cx="4145585" cy="5754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38548" indent="-319274" lvl="1">
              <a:lnSpc>
                <a:spcPts val="4140"/>
              </a:lnSpc>
              <a:buFont typeface="Arial"/>
              <a:buChar char="•"/>
            </a:pPr>
            <a:r>
              <a:rPr lang="en-US" sz="2957">
                <a:solidFill>
                  <a:srgbClr val="000000"/>
                </a:solidFill>
                <a:latin typeface="Josefin Sans Bold"/>
              </a:rPr>
              <a:t>Reduced duplication of efforts as teams can easily find and build upon existing knowledge.</a:t>
            </a:r>
          </a:p>
          <a:p>
            <a:pPr marL="638548" indent="-319274" lvl="1">
              <a:lnSpc>
                <a:spcPts val="4140"/>
              </a:lnSpc>
              <a:buFont typeface="Arial"/>
              <a:buChar char="•"/>
            </a:pPr>
            <a:r>
              <a:rPr lang="en-US" sz="2957">
                <a:solidFill>
                  <a:srgbClr val="000000"/>
                </a:solidFill>
                <a:latin typeface="Josefin Sans Bold"/>
              </a:rPr>
              <a:t>Faster problem-solving with readily available solutions and expertise.</a:t>
            </a:r>
          </a:p>
          <a:p>
            <a:pPr>
              <a:lnSpc>
                <a:spcPts val="414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143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Accelerated Learning and Development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482990"/>
            <a:ext cx="4145585" cy="4968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1727" indent="-340863" lvl="1">
              <a:lnSpc>
                <a:spcPts val="4420"/>
              </a:lnSpc>
              <a:buFont typeface="Arial"/>
              <a:buChar char="•"/>
            </a:pPr>
            <a:r>
              <a:rPr lang="en-US" sz="3157">
                <a:solidFill>
                  <a:srgbClr val="000000"/>
                </a:solidFill>
                <a:latin typeface="Josefin Sans Bold"/>
              </a:rPr>
              <a:t>Facilitates onboarding and training of new employees.</a:t>
            </a:r>
          </a:p>
          <a:p>
            <a:pPr marL="681727" indent="-340863" lvl="1">
              <a:lnSpc>
                <a:spcPts val="4420"/>
              </a:lnSpc>
              <a:buFont typeface="Arial"/>
              <a:buChar char="•"/>
            </a:pPr>
            <a:r>
              <a:rPr lang="en-US" sz="3157">
                <a:solidFill>
                  <a:srgbClr val="000000"/>
                </a:solidFill>
                <a:latin typeface="Josefin Sans Bold"/>
              </a:rPr>
              <a:t>Encourages continuous learning and skill development.</a:t>
            </a:r>
          </a:p>
          <a:p>
            <a:pPr>
              <a:lnSpc>
                <a:spcPts val="4420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6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Enhanced Collaboration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2989243"/>
            <a:ext cx="4145585" cy="5961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0137" indent="-330069" lvl="1">
              <a:lnSpc>
                <a:spcPts val="4280"/>
              </a:lnSpc>
              <a:buFont typeface="Arial"/>
              <a:buChar char="•"/>
            </a:pPr>
            <a:r>
              <a:rPr lang="en-US" sz="3057">
                <a:solidFill>
                  <a:srgbClr val="000000"/>
                </a:solidFill>
                <a:latin typeface="Josefin Sans Bold"/>
              </a:rPr>
              <a:t>Promotes cross-functional collaboration and knowledge sharing.</a:t>
            </a:r>
          </a:p>
          <a:p>
            <a:pPr marL="660137" indent="-330069" lvl="1">
              <a:lnSpc>
                <a:spcPts val="4280"/>
              </a:lnSpc>
              <a:buFont typeface="Arial"/>
              <a:buChar char="•"/>
            </a:pPr>
            <a:r>
              <a:rPr lang="en-US" sz="3057">
                <a:solidFill>
                  <a:srgbClr val="000000"/>
                </a:solidFill>
                <a:latin typeface="Josefin Sans Bold"/>
              </a:rPr>
              <a:t>Breaks down silos by making information accessible across departments.</a:t>
            </a:r>
          </a:p>
          <a:p>
            <a:pPr>
              <a:lnSpc>
                <a:spcPts val="428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6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 Knowledge Retention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492515"/>
            <a:ext cx="4145585" cy="5230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38548" indent="-319274" lvl="1">
              <a:lnSpc>
                <a:spcPts val="4140"/>
              </a:lnSpc>
              <a:buFont typeface="Arial"/>
              <a:buChar char="•"/>
            </a:pPr>
            <a:r>
              <a:rPr lang="en-US" sz="2957">
                <a:solidFill>
                  <a:srgbClr val="000000"/>
                </a:solidFill>
                <a:latin typeface="Josefin Sans Bold"/>
              </a:rPr>
              <a:t>Captures and preserves institutional knowledge, even when employees leave.</a:t>
            </a:r>
          </a:p>
          <a:p>
            <a:pPr marL="638548" indent="-319274" lvl="1">
              <a:lnSpc>
                <a:spcPts val="4140"/>
              </a:lnSpc>
              <a:buFont typeface="Arial"/>
              <a:buChar char="•"/>
            </a:pPr>
            <a:r>
              <a:rPr lang="en-US" sz="2957">
                <a:solidFill>
                  <a:srgbClr val="000000"/>
                </a:solidFill>
                <a:latin typeface="Josefin Sans Bold"/>
              </a:rPr>
              <a:t>Reduces the risk of knowledge loss and expertise gaps.</a:t>
            </a:r>
          </a:p>
          <a:p>
            <a:pPr>
              <a:lnSpc>
                <a:spcPts val="4140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6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Competitive Advantage: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492515"/>
            <a:ext cx="4145585" cy="5230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38548" indent="-319274" lvl="1">
              <a:lnSpc>
                <a:spcPts val="4140"/>
              </a:lnSpc>
              <a:buFont typeface="Arial"/>
              <a:buChar char="•"/>
            </a:pPr>
            <a:r>
              <a:rPr lang="en-US" sz="2957">
                <a:solidFill>
                  <a:srgbClr val="000000"/>
                </a:solidFill>
                <a:latin typeface="Josefin Sans Bold"/>
              </a:rPr>
              <a:t>Positions organizations to adapt to change and stay ahead of competitors.</a:t>
            </a:r>
          </a:p>
          <a:p>
            <a:pPr marL="638548" indent="-319274" lvl="1">
              <a:lnSpc>
                <a:spcPts val="4140"/>
              </a:lnSpc>
              <a:buFont typeface="Arial"/>
              <a:buChar char="•"/>
            </a:pPr>
            <a:r>
              <a:rPr lang="en-US" sz="2957">
                <a:solidFill>
                  <a:srgbClr val="000000"/>
                </a:solidFill>
                <a:latin typeface="Josefin Sans Bold"/>
              </a:rPr>
              <a:t>Enables quick responses to market shifts and customer needs.</a:t>
            </a:r>
          </a:p>
          <a:p>
            <a:pPr>
              <a:lnSpc>
                <a:spcPts val="4140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68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Customer Satisfaction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492515"/>
            <a:ext cx="4145585" cy="5042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16959" indent="-308479" lvl="1">
              <a:lnSpc>
                <a:spcPts val="4000"/>
              </a:lnSpc>
              <a:buFont typeface="Arial"/>
              <a:buChar char="•"/>
            </a:pPr>
            <a:r>
              <a:rPr lang="en-US" sz="2857">
                <a:solidFill>
                  <a:srgbClr val="000000"/>
                </a:solidFill>
                <a:latin typeface="Josefin Sans Bold"/>
              </a:rPr>
              <a:t>Better-informed employees provide improved customer service.</a:t>
            </a:r>
          </a:p>
          <a:p>
            <a:pPr marL="616959" indent="-308479" lvl="1">
              <a:lnSpc>
                <a:spcPts val="4000"/>
              </a:lnSpc>
              <a:buFont typeface="Arial"/>
              <a:buChar char="•"/>
            </a:pPr>
            <a:r>
              <a:rPr lang="en-US" sz="2857">
                <a:solidFill>
                  <a:srgbClr val="000000"/>
                </a:solidFill>
                <a:latin typeface="Josefin Sans Bold"/>
              </a:rPr>
              <a:t>Faster issue resolution and personalized interactions lead to higher satisfaction.</a:t>
            </a:r>
          </a:p>
          <a:p>
            <a:pPr>
              <a:lnSpc>
                <a:spcPts val="4000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143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Compliance and Risk Mitigation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502040"/>
            <a:ext cx="4145585" cy="3423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0601" indent="-265300" lvl="1">
              <a:lnSpc>
                <a:spcPts val="3440"/>
              </a:lnSpc>
              <a:buFont typeface="Arial"/>
              <a:buChar char="•"/>
            </a:pPr>
            <a:r>
              <a:rPr lang="en-US" sz="2457">
                <a:solidFill>
                  <a:srgbClr val="000000"/>
                </a:solidFill>
                <a:latin typeface="Josefin Sans Bold"/>
              </a:rPr>
              <a:t>Ensures adherence to industry regulations and best practices.</a:t>
            </a:r>
          </a:p>
          <a:p>
            <a:pPr marL="530601" indent="-265300" lvl="1">
              <a:lnSpc>
                <a:spcPts val="3440"/>
              </a:lnSpc>
              <a:buFont typeface="Arial"/>
              <a:buChar char="•"/>
            </a:pPr>
            <a:r>
              <a:rPr lang="en-US" sz="2457">
                <a:solidFill>
                  <a:srgbClr val="000000"/>
                </a:solidFill>
                <a:latin typeface="Josefin Sans Bold"/>
              </a:rPr>
              <a:t>Minimizes risks associated with incomplete or outdated information.</a:t>
            </a:r>
          </a:p>
          <a:p>
            <a:pPr>
              <a:lnSpc>
                <a:spcPts val="3440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143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Organizational Resilience: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502040"/>
            <a:ext cx="4145585" cy="3852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0601" indent="-265300" lvl="1">
              <a:lnSpc>
                <a:spcPts val="3440"/>
              </a:lnSpc>
              <a:buFont typeface="Arial"/>
              <a:buChar char="•"/>
            </a:pPr>
            <a:r>
              <a:rPr lang="en-US" sz="2457">
                <a:solidFill>
                  <a:srgbClr val="000000"/>
                </a:solidFill>
                <a:latin typeface="Josefin Sans Bold"/>
              </a:rPr>
              <a:t>Strengthens an organization's ability to weather challenges and crises.</a:t>
            </a:r>
          </a:p>
          <a:p>
            <a:pPr marL="530601" indent="-265300" lvl="1">
              <a:lnSpc>
                <a:spcPts val="3440"/>
              </a:lnSpc>
              <a:buFont typeface="Arial"/>
              <a:buChar char="•"/>
            </a:pPr>
            <a:r>
              <a:rPr lang="en-US" sz="2457">
                <a:solidFill>
                  <a:srgbClr val="000000"/>
                </a:solidFill>
                <a:latin typeface="Josefin Sans Bold"/>
              </a:rPr>
              <a:t>Knowledge continuity ensures stability during transitions and disruptions.</a:t>
            </a:r>
          </a:p>
          <a:p>
            <a:pPr>
              <a:lnSpc>
                <a:spcPts val="344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A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6228" y="791822"/>
            <a:ext cx="16715543" cy="8703355"/>
            <a:chOff x="0" y="0"/>
            <a:chExt cx="4402448" cy="22922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02448" cy="2292242"/>
            </a:xfrm>
            <a:custGeom>
              <a:avLst/>
              <a:gdLst/>
              <a:ahLst/>
              <a:cxnLst/>
              <a:rect r="r" b="b" t="t" l="l"/>
              <a:pathLst>
                <a:path h="2292242" w="4402448">
                  <a:moveTo>
                    <a:pt x="23621" y="0"/>
                  </a:moveTo>
                  <a:lnTo>
                    <a:pt x="4378827" y="0"/>
                  </a:lnTo>
                  <a:cubicBezTo>
                    <a:pt x="4391872" y="0"/>
                    <a:pt x="4402448" y="10575"/>
                    <a:pt x="4402448" y="23621"/>
                  </a:cubicBezTo>
                  <a:lnTo>
                    <a:pt x="4402448" y="2268621"/>
                  </a:lnTo>
                  <a:cubicBezTo>
                    <a:pt x="4402448" y="2281666"/>
                    <a:pt x="4391872" y="2292242"/>
                    <a:pt x="4378827" y="2292242"/>
                  </a:cubicBezTo>
                  <a:lnTo>
                    <a:pt x="23621" y="2292242"/>
                  </a:lnTo>
                  <a:cubicBezTo>
                    <a:pt x="10575" y="2292242"/>
                    <a:pt x="0" y="2281666"/>
                    <a:pt x="0" y="2268621"/>
                  </a:cubicBezTo>
                  <a:lnTo>
                    <a:pt x="0" y="23621"/>
                  </a:lnTo>
                  <a:cubicBezTo>
                    <a:pt x="0" y="10575"/>
                    <a:pt x="10575" y="0"/>
                    <a:pt x="23621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68175" y="1028700"/>
            <a:ext cx="862188" cy="793114"/>
            <a:chOff x="0" y="0"/>
            <a:chExt cx="718727" cy="6611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18727" cy="661146"/>
            </a:xfrm>
            <a:custGeom>
              <a:avLst/>
              <a:gdLst/>
              <a:ahLst/>
              <a:cxnLst/>
              <a:rect r="r" b="b" t="t" l="l"/>
              <a:pathLst>
                <a:path h="661146" w="718727">
                  <a:moveTo>
                    <a:pt x="330573" y="0"/>
                  </a:moveTo>
                  <a:lnTo>
                    <a:pt x="388153" y="0"/>
                  </a:lnTo>
                  <a:cubicBezTo>
                    <a:pt x="570724" y="0"/>
                    <a:pt x="718727" y="148003"/>
                    <a:pt x="718727" y="330573"/>
                  </a:cubicBezTo>
                  <a:lnTo>
                    <a:pt x="718727" y="330573"/>
                  </a:lnTo>
                  <a:cubicBezTo>
                    <a:pt x="718727" y="513144"/>
                    <a:pt x="570724" y="661146"/>
                    <a:pt x="388153" y="661146"/>
                  </a:cubicBezTo>
                  <a:lnTo>
                    <a:pt x="330573" y="661146"/>
                  </a:lnTo>
                  <a:cubicBezTo>
                    <a:pt x="148003" y="661146"/>
                    <a:pt x="0" y="513144"/>
                    <a:pt x="0" y="330573"/>
                  </a:cubicBezTo>
                  <a:lnTo>
                    <a:pt x="0" y="330573"/>
                  </a:lnTo>
                  <a:cubicBezTo>
                    <a:pt x="0" y="148003"/>
                    <a:pt x="148003" y="0"/>
                    <a:pt x="330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1.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8175" y="3588069"/>
            <a:ext cx="862188" cy="793114"/>
            <a:chOff x="0" y="0"/>
            <a:chExt cx="718727" cy="6611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18727" cy="661146"/>
            </a:xfrm>
            <a:custGeom>
              <a:avLst/>
              <a:gdLst/>
              <a:ahLst/>
              <a:cxnLst/>
              <a:rect r="r" b="b" t="t" l="l"/>
              <a:pathLst>
                <a:path h="661146" w="718727">
                  <a:moveTo>
                    <a:pt x="330573" y="0"/>
                  </a:moveTo>
                  <a:lnTo>
                    <a:pt x="388153" y="0"/>
                  </a:lnTo>
                  <a:cubicBezTo>
                    <a:pt x="570724" y="0"/>
                    <a:pt x="718727" y="148003"/>
                    <a:pt x="718727" y="330573"/>
                  </a:cubicBezTo>
                  <a:lnTo>
                    <a:pt x="718727" y="330573"/>
                  </a:lnTo>
                  <a:cubicBezTo>
                    <a:pt x="718727" y="513144"/>
                    <a:pt x="570724" y="661146"/>
                    <a:pt x="388153" y="661146"/>
                  </a:cubicBezTo>
                  <a:lnTo>
                    <a:pt x="330573" y="661146"/>
                  </a:lnTo>
                  <a:cubicBezTo>
                    <a:pt x="148003" y="661146"/>
                    <a:pt x="0" y="513144"/>
                    <a:pt x="0" y="330573"/>
                  </a:cubicBezTo>
                  <a:lnTo>
                    <a:pt x="0" y="330573"/>
                  </a:lnTo>
                  <a:cubicBezTo>
                    <a:pt x="0" y="148003"/>
                    <a:pt x="148003" y="0"/>
                    <a:pt x="330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2.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668175" y="5810250"/>
            <a:ext cx="862188" cy="793114"/>
            <a:chOff x="0" y="0"/>
            <a:chExt cx="718727" cy="661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18727" cy="661146"/>
            </a:xfrm>
            <a:custGeom>
              <a:avLst/>
              <a:gdLst/>
              <a:ahLst/>
              <a:cxnLst/>
              <a:rect r="r" b="b" t="t" l="l"/>
              <a:pathLst>
                <a:path h="661146" w="718727">
                  <a:moveTo>
                    <a:pt x="330573" y="0"/>
                  </a:moveTo>
                  <a:lnTo>
                    <a:pt x="388153" y="0"/>
                  </a:lnTo>
                  <a:cubicBezTo>
                    <a:pt x="570724" y="0"/>
                    <a:pt x="718727" y="148003"/>
                    <a:pt x="718727" y="330573"/>
                  </a:cubicBezTo>
                  <a:lnTo>
                    <a:pt x="718727" y="330573"/>
                  </a:lnTo>
                  <a:cubicBezTo>
                    <a:pt x="718727" y="513144"/>
                    <a:pt x="570724" y="661146"/>
                    <a:pt x="388153" y="661146"/>
                  </a:cubicBezTo>
                  <a:lnTo>
                    <a:pt x="330573" y="661146"/>
                  </a:lnTo>
                  <a:cubicBezTo>
                    <a:pt x="148003" y="661146"/>
                    <a:pt x="0" y="513144"/>
                    <a:pt x="0" y="330573"/>
                  </a:cubicBezTo>
                  <a:lnTo>
                    <a:pt x="0" y="330573"/>
                  </a:lnTo>
                  <a:cubicBezTo>
                    <a:pt x="0" y="148003"/>
                    <a:pt x="148003" y="0"/>
                    <a:pt x="330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3.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668175" y="8089253"/>
            <a:ext cx="862188" cy="793114"/>
            <a:chOff x="0" y="0"/>
            <a:chExt cx="718727" cy="66114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18727" cy="661146"/>
            </a:xfrm>
            <a:custGeom>
              <a:avLst/>
              <a:gdLst/>
              <a:ahLst/>
              <a:cxnLst/>
              <a:rect r="r" b="b" t="t" l="l"/>
              <a:pathLst>
                <a:path h="661146" w="718727">
                  <a:moveTo>
                    <a:pt x="330573" y="0"/>
                  </a:moveTo>
                  <a:lnTo>
                    <a:pt x="388153" y="0"/>
                  </a:lnTo>
                  <a:cubicBezTo>
                    <a:pt x="570724" y="0"/>
                    <a:pt x="718727" y="148003"/>
                    <a:pt x="718727" y="330573"/>
                  </a:cubicBezTo>
                  <a:lnTo>
                    <a:pt x="718727" y="330573"/>
                  </a:lnTo>
                  <a:cubicBezTo>
                    <a:pt x="718727" y="513144"/>
                    <a:pt x="570724" y="661146"/>
                    <a:pt x="388153" y="661146"/>
                  </a:cubicBezTo>
                  <a:lnTo>
                    <a:pt x="330573" y="661146"/>
                  </a:lnTo>
                  <a:cubicBezTo>
                    <a:pt x="148003" y="661146"/>
                    <a:pt x="0" y="513144"/>
                    <a:pt x="0" y="330573"/>
                  </a:cubicBezTo>
                  <a:lnTo>
                    <a:pt x="0" y="330573"/>
                  </a:lnTo>
                  <a:cubicBezTo>
                    <a:pt x="0" y="148003"/>
                    <a:pt x="148003" y="0"/>
                    <a:pt x="330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4.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230545" y="356128"/>
            <a:ext cx="9374545" cy="7584859"/>
          </a:xfrm>
          <a:custGeom>
            <a:avLst/>
            <a:gdLst/>
            <a:ahLst/>
            <a:cxnLst/>
            <a:rect r="r" b="b" t="t" l="l"/>
            <a:pathLst>
              <a:path h="7584859" w="9374545">
                <a:moveTo>
                  <a:pt x="0" y="0"/>
                </a:moveTo>
                <a:lnTo>
                  <a:pt x="9374545" y="0"/>
                </a:lnTo>
                <a:lnTo>
                  <a:pt x="9374545" y="7584859"/>
                </a:lnTo>
                <a:lnTo>
                  <a:pt x="0" y="7584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768488" y="1082357"/>
            <a:ext cx="6733284" cy="21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TT Norms Bold"/>
              </a:rPr>
              <a:t>Systematic Process: </a:t>
            </a:r>
            <a:r>
              <a:rPr lang="en-US" sz="2700">
                <a:solidFill>
                  <a:srgbClr val="000000"/>
                </a:solidFill>
                <a:latin typeface="TT Norms"/>
              </a:rPr>
              <a:t>KM involves structured methods and strategies for managing knowledge.</a:t>
            </a:r>
          </a:p>
          <a:p>
            <a:pPr>
              <a:lnSpc>
                <a:spcPts val="432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768488" y="3641726"/>
            <a:ext cx="6205062" cy="1605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TT Norms Bold"/>
              </a:rPr>
              <a:t>Creation:</a:t>
            </a:r>
            <a:r>
              <a:rPr lang="en-US" sz="2700">
                <a:solidFill>
                  <a:srgbClr val="000000"/>
                </a:solidFill>
                <a:latin typeface="TT Norms"/>
              </a:rPr>
              <a:t> It includes generating new knowledge through experiences, research, and innovation.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768488" y="5863907"/>
            <a:ext cx="6205062" cy="1605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TT Norms Bold"/>
              </a:rPr>
              <a:t>Capture: </a:t>
            </a:r>
            <a:r>
              <a:rPr lang="en-US" sz="2700">
                <a:solidFill>
                  <a:srgbClr val="000000"/>
                </a:solidFill>
                <a:latin typeface="TT Norms"/>
              </a:rPr>
              <a:t>Gathering and storing knowledge from various sources within the organzation.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68488" y="8142910"/>
            <a:ext cx="6733284" cy="1062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TT Norms Bold"/>
              </a:rPr>
              <a:t>Organization: </a:t>
            </a:r>
            <a:r>
              <a:rPr lang="en-US" sz="2700">
                <a:solidFill>
                  <a:srgbClr val="000000"/>
                </a:solidFill>
                <a:latin typeface="TT Norms"/>
              </a:rPr>
              <a:t>Structuring and categorizing knowledge for easy retrieval and use.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72071" y="8100061"/>
            <a:ext cx="8571929" cy="1158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80"/>
              </a:lnSpc>
              <a:spcBef>
                <a:spcPct val="0"/>
              </a:spcBef>
            </a:pPr>
            <a:r>
              <a:rPr lang="en-US" sz="6000" spc="900">
                <a:solidFill>
                  <a:srgbClr val="004AAD"/>
                </a:solidFill>
                <a:latin typeface="League Spartan Bold"/>
              </a:rPr>
              <a:t>KEY ELEMENTS: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1338289">
            <a:off x="16313032" y="7134425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93704"/>
            <a:ext cx="18288000" cy="3109003"/>
            <a:chOff x="0" y="0"/>
            <a:chExt cx="4816593" cy="818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8832"/>
            </a:xfrm>
            <a:custGeom>
              <a:avLst/>
              <a:gdLst/>
              <a:ahLst/>
              <a:cxnLst/>
              <a:rect r="r" b="b" t="t" l="l"/>
              <a:pathLst>
                <a:path h="818832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7242"/>
                  </a:lnTo>
                  <a:cubicBezTo>
                    <a:pt x="4816592" y="809166"/>
                    <a:pt x="4806926" y="818832"/>
                    <a:pt x="4795002" y="818832"/>
                  </a:cubicBezTo>
                  <a:lnTo>
                    <a:pt x="21590" y="818832"/>
                  </a:lnTo>
                  <a:cubicBezTo>
                    <a:pt x="9666" y="818832"/>
                    <a:pt x="0" y="809166"/>
                    <a:pt x="0" y="79724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741525"/>
            <a:ext cx="9881984" cy="8803950"/>
          </a:xfrm>
          <a:custGeom>
            <a:avLst/>
            <a:gdLst/>
            <a:ahLst/>
            <a:cxnLst/>
            <a:rect r="r" b="b" t="t" l="l"/>
            <a:pathLst>
              <a:path h="8803950" w="9881984">
                <a:moveTo>
                  <a:pt x="0" y="0"/>
                </a:moveTo>
                <a:lnTo>
                  <a:pt x="9881984" y="0"/>
                </a:lnTo>
                <a:lnTo>
                  <a:pt x="9881984" y="8803950"/>
                </a:lnTo>
                <a:lnTo>
                  <a:pt x="0" y="8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02116" y="4025500"/>
            <a:ext cx="5657184" cy="143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9"/>
              </a:lnSpc>
            </a:pPr>
            <a:r>
              <a:rPr lang="en-US" sz="3699">
                <a:solidFill>
                  <a:srgbClr val="293237"/>
                </a:solidFill>
                <a:latin typeface="TT Norms Bold"/>
              </a:rPr>
              <a:t>Organizational Resilience: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2116" y="1735290"/>
            <a:ext cx="5657184" cy="21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975">
                <a:solidFill>
                  <a:srgbClr val="004AAD"/>
                </a:solidFill>
                <a:latin typeface="League Spartan Bold"/>
              </a:rPr>
              <a:t>BENEFITS OF KM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8801292">
            <a:off x="14026824" y="737285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2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2" y="4936872"/>
                </a:lnTo>
                <a:lnTo>
                  <a:pt x="6464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3295" y="-86794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90761" y="0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96899" y="3502040"/>
            <a:ext cx="4145585" cy="3852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0601" indent="-265300" lvl="1">
              <a:lnSpc>
                <a:spcPts val="3440"/>
              </a:lnSpc>
              <a:buFont typeface="Arial"/>
              <a:buChar char="•"/>
            </a:pPr>
            <a:r>
              <a:rPr lang="en-US" sz="2457">
                <a:solidFill>
                  <a:srgbClr val="000000"/>
                </a:solidFill>
                <a:latin typeface="Josefin Sans Bold"/>
              </a:rPr>
              <a:t>Strengthens an organization's ability to weather challenges and crises.</a:t>
            </a:r>
          </a:p>
          <a:p>
            <a:pPr marL="530601" indent="-265300" lvl="1">
              <a:lnSpc>
                <a:spcPts val="3440"/>
              </a:lnSpc>
              <a:buFont typeface="Arial"/>
              <a:buChar char="•"/>
            </a:pPr>
            <a:r>
              <a:rPr lang="en-US" sz="2457">
                <a:solidFill>
                  <a:srgbClr val="000000"/>
                </a:solidFill>
                <a:latin typeface="Josefin Sans Bold"/>
              </a:rPr>
              <a:t>Knowledge continuity ensures stability during transitions and disruptions.</a:t>
            </a:r>
          </a:p>
          <a:p>
            <a:pPr>
              <a:lnSpc>
                <a:spcPts val="3440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368752"/>
            <a:ext cx="7442654" cy="47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DOCUMENT MANAGEMENT SYSTEMS (DMS):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DMS TOOLS ENABLE THE STORAGE, RETRIEVAL, AND MANAGEMENT OF DOCUMENTS, FILES, AND DIGITAL ASSETS. THEY OFTEN INCLUDE VERSION CONTROL, ACCESS CONTROL, AND SEARCH CAPABILITIES.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7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INTRANET AND PORTALS: I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NTRANET AND PORTAL SOLUTIONS PROVIDE A CENTRAL PLATFORM FOR INTERNAL COMMUNICATION, DOCUMENT SHARING, AND ACCESS TO CORPORATE RESOURCES. THEY OFTEN INCLUDE FEATURES LIKE NEWS FEEDS, FORUMS, AND DOCUMENT LIBRARIES.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536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KNOWLEDGE BASES AND WIKIS: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KNOWLEDGE BASES AND WIKIS ALLOW USERS TO CREATE, EDIT, AND COLLABORATIVELY MAINTAIN A REPOSITORY OF KNOWLEDGE ARTICLES AND DOCUMENTATION. THEY ARE EXCELLENT FOR CAPTURING AND SHARING PROCEDURAL KNOWLEDGE.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7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ENTERPRISE SEARCH ENGINES: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THESE TOOLS HELP USERS QUICKLY FIND INFORMATION WITHIN AN ORGANIZATION'S DATA REPOSITORIES. THEY OFTEN INCLUDE ADVANCED SEARCH CAPABILITIES, METADATA TAGGING, AND RELEVANCY RANKING.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536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SOCIAL COLLABORATION PLATFORMS: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COLLABORATION PLATFORMS LIKE MICROSOFT TEAMS, SLACK, AND WORKPLACE BY FACEBOOK OFFER CHAT, FILE SHARING, AND DISCUSSION FEATURES, FACILITATING REAL-TIME KNOWLEDGE SHARING AND COMMUNICATION.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165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LEARNING MANAGEMENT SYSTEMS (LMS):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 LMS PLATFORMS ARE USED FOR MANAGING AND DELIVERING TRAINING AND EDUCATIONAL CONTENT. THEY CAN TRACK EMPLOYEE LEARNING PROGRESS AND ASSESSMENTS.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7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PROJECT MANAGEMENT AND TASK COLLABORATION TOOLS: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TOOLS LIKE TRELLO, ASANA, AND JIRA HELP TEAMS MANAGE PROJECTS, TASKS, AND WORKFLOWS, WHICH CAN INCLUDE SHARING AND ORGANIZING PROJECT-RELATED KNOWLEDGE.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7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EXPERTISE LOCATION AND EMPLOYEE DIRECTORY SYSTEMS: T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HESE TOOLS HELP EMPLOYEES IDENTIFY AND CONNECT WITH SUBJECT MATTER EXPERTS WITHIN THE ORGANIZATION. THEY OFTEN INCLUDE PROFILES AND SKILLS TAGGING.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7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ANALYTICS AND BUSINESS INTELLIGENCE TOOLS: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ANALYTICS PLATFORMS HELP ORGANIZATIONS ANALYZE DATA AND EXTRACT VALUABLE INSIGHTS. THEY CAN BE USED TO UNCOVER HIDDEN KNOWLEDGE WITHIN DATA SETS.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A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6228" y="791822"/>
            <a:ext cx="16715543" cy="8703355"/>
            <a:chOff x="0" y="0"/>
            <a:chExt cx="4402448" cy="22922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02448" cy="2292242"/>
            </a:xfrm>
            <a:custGeom>
              <a:avLst/>
              <a:gdLst/>
              <a:ahLst/>
              <a:cxnLst/>
              <a:rect r="r" b="b" t="t" l="l"/>
              <a:pathLst>
                <a:path h="2292242" w="4402448">
                  <a:moveTo>
                    <a:pt x="23621" y="0"/>
                  </a:moveTo>
                  <a:lnTo>
                    <a:pt x="4378827" y="0"/>
                  </a:lnTo>
                  <a:cubicBezTo>
                    <a:pt x="4391872" y="0"/>
                    <a:pt x="4402448" y="10575"/>
                    <a:pt x="4402448" y="23621"/>
                  </a:cubicBezTo>
                  <a:lnTo>
                    <a:pt x="4402448" y="2268621"/>
                  </a:lnTo>
                  <a:cubicBezTo>
                    <a:pt x="4402448" y="2281666"/>
                    <a:pt x="4391872" y="2292242"/>
                    <a:pt x="4378827" y="2292242"/>
                  </a:cubicBezTo>
                  <a:lnTo>
                    <a:pt x="23621" y="2292242"/>
                  </a:lnTo>
                  <a:cubicBezTo>
                    <a:pt x="10575" y="2292242"/>
                    <a:pt x="0" y="2281666"/>
                    <a:pt x="0" y="2268621"/>
                  </a:cubicBezTo>
                  <a:lnTo>
                    <a:pt x="0" y="23621"/>
                  </a:lnTo>
                  <a:cubicBezTo>
                    <a:pt x="0" y="10575"/>
                    <a:pt x="10575" y="0"/>
                    <a:pt x="23621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68175" y="1033051"/>
            <a:ext cx="862188" cy="808672"/>
            <a:chOff x="0" y="0"/>
            <a:chExt cx="718727" cy="6741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18727" cy="674115"/>
            </a:xfrm>
            <a:custGeom>
              <a:avLst/>
              <a:gdLst/>
              <a:ahLst/>
              <a:cxnLst/>
              <a:rect r="r" b="b" t="t" l="l"/>
              <a:pathLst>
                <a:path h="674115" w="718727">
                  <a:moveTo>
                    <a:pt x="337058" y="0"/>
                  </a:moveTo>
                  <a:lnTo>
                    <a:pt x="381669" y="0"/>
                  </a:lnTo>
                  <a:cubicBezTo>
                    <a:pt x="471062" y="0"/>
                    <a:pt x="556794" y="35511"/>
                    <a:pt x="620005" y="98722"/>
                  </a:cubicBezTo>
                  <a:cubicBezTo>
                    <a:pt x="683215" y="161932"/>
                    <a:pt x="718727" y="247664"/>
                    <a:pt x="718727" y="337058"/>
                  </a:cubicBezTo>
                  <a:lnTo>
                    <a:pt x="718727" y="337058"/>
                  </a:lnTo>
                  <a:cubicBezTo>
                    <a:pt x="718727" y="523209"/>
                    <a:pt x="567821" y="674115"/>
                    <a:pt x="381669" y="674115"/>
                  </a:cubicBezTo>
                  <a:lnTo>
                    <a:pt x="337058" y="674115"/>
                  </a:lnTo>
                  <a:cubicBezTo>
                    <a:pt x="150906" y="674115"/>
                    <a:pt x="0" y="523209"/>
                    <a:pt x="0" y="337058"/>
                  </a:cubicBezTo>
                  <a:lnTo>
                    <a:pt x="0" y="337058"/>
                  </a:lnTo>
                  <a:cubicBezTo>
                    <a:pt x="0" y="150906"/>
                    <a:pt x="150906" y="0"/>
                    <a:pt x="337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E6606B"/>
                  </a:solidFill>
                  <a:latin typeface="TT Norms Bold"/>
                </a:rPr>
                <a:t>5</a:t>
              </a: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8175" y="3229704"/>
            <a:ext cx="862188" cy="808672"/>
            <a:chOff x="0" y="0"/>
            <a:chExt cx="718727" cy="67411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18727" cy="674115"/>
            </a:xfrm>
            <a:custGeom>
              <a:avLst/>
              <a:gdLst/>
              <a:ahLst/>
              <a:cxnLst/>
              <a:rect r="r" b="b" t="t" l="l"/>
              <a:pathLst>
                <a:path h="674115" w="718727">
                  <a:moveTo>
                    <a:pt x="337058" y="0"/>
                  </a:moveTo>
                  <a:lnTo>
                    <a:pt x="381669" y="0"/>
                  </a:lnTo>
                  <a:cubicBezTo>
                    <a:pt x="471062" y="0"/>
                    <a:pt x="556794" y="35511"/>
                    <a:pt x="620005" y="98722"/>
                  </a:cubicBezTo>
                  <a:cubicBezTo>
                    <a:pt x="683215" y="161932"/>
                    <a:pt x="718727" y="247664"/>
                    <a:pt x="718727" y="337058"/>
                  </a:cubicBezTo>
                  <a:lnTo>
                    <a:pt x="718727" y="337058"/>
                  </a:lnTo>
                  <a:cubicBezTo>
                    <a:pt x="718727" y="523209"/>
                    <a:pt x="567821" y="674115"/>
                    <a:pt x="381669" y="674115"/>
                  </a:cubicBezTo>
                  <a:lnTo>
                    <a:pt x="337058" y="674115"/>
                  </a:lnTo>
                  <a:cubicBezTo>
                    <a:pt x="150906" y="674115"/>
                    <a:pt x="0" y="523209"/>
                    <a:pt x="0" y="337058"/>
                  </a:cubicBezTo>
                  <a:lnTo>
                    <a:pt x="0" y="337058"/>
                  </a:lnTo>
                  <a:cubicBezTo>
                    <a:pt x="0" y="150906"/>
                    <a:pt x="150906" y="0"/>
                    <a:pt x="337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E6606B"/>
                  </a:solidFill>
                  <a:latin typeface="TT Norms Bold"/>
                </a:rPr>
                <a:t>6</a:t>
              </a: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668175" y="5585346"/>
            <a:ext cx="862188" cy="808672"/>
            <a:chOff x="0" y="0"/>
            <a:chExt cx="718727" cy="67411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18727" cy="674115"/>
            </a:xfrm>
            <a:custGeom>
              <a:avLst/>
              <a:gdLst/>
              <a:ahLst/>
              <a:cxnLst/>
              <a:rect r="r" b="b" t="t" l="l"/>
              <a:pathLst>
                <a:path h="674115" w="718727">
                  <a:moveTo>
                    <a:pt x="337058" y="0"/>
                  </a:moveTo>
                  <a:lnTo>
                    <a:pt x="381669" y="0"/>
                  </a:lnTo>
                  <a:cubicBezTo>
                    <a:pt x="471062" y="0"/>
                    <a:pt x="556794" y="35511"/>
                    <a:pt x="620005" y="98722"/>
                  </a:cubicBezTo>
                  <a:cubicBezTo>
                    <a:pt x="683215" y="161932"/>
                    <a:pt x="718727" y="247664"/>
                    <a:pt x="718727" y="337058"/>
                  </a:cubicBezTo>
                  <a:lnTo>
                    <a:pt x="718727" y="337058"/>
                  </a:lnTo>
                  <a:cubicBezTo>
                    <a:pt x="718727" y="523209"/>
                    <a:pt x="567821" y="674115"/>
                    <a:pt x="381669" y="674115"/>
                  </a:cubicBezTo>
                  <a:lnTo>
                    <a:pt x="337058" y="674115"/>
                  </a:lnTo>
                  <a:cubicBezTo>
                    <a:pt x="150906" y="674115"/>
                    <a:pt x="0" y="523209"/>
                    <a:pt x="0" y="337058"/>
                  </a:cubicBezTo>
                  <a:lnTo>
                    <a:pt x="0" y="337058"/>
                  </a:lnTo>
                  <a:cubicBezTo>
                    <a:pt x="0" y="150906"/>
                    <a:pt x="150906" y="0"/>
                    <a:pt x="337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E6606B"/>
                  </a:solidFill>
                  <a:latin typeface="TT Norms Bold"/>
                </a:rPr>
                <a:t>7</a:t>
              </a: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668175" y="7637650"/>
            <a:ext cx="862188" cy="808672"/>
            <a:chOff x="0" y="0"/>
            <a:chExt cx="718727" cy="67411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18727" cy="674115"/>
            </a:xfrm>
            <a:custGeom>
              <a:avLst/>
              <a:gdLst/>
              <a:ahLst/>
              <a:cxnLst/>
              <a:rect r="r" b="b" t="t" l="l"/>
              <a:pathLst>
                <a:path h="674115" w="718727">
                  <a:moveTo>
                    <a:pt x="337058" y="0"/>
                  </a:moveTo>
                  <a:lnTo>
                    <a:pt x="381669" y="0"/>
                  </a:lnTo>
                  <a:cubicBezTo>
                    <a:pt x="471062" y="0"/>
                    <a:pt x="556794" y="35511"/>
                    <a:pt x="620005" y="98722"/>
                  </a:cubicBezTo>
                  <a:cubicBezTo>
                    <a:pt x="683215" y="161932"/>
                    <a:pt x="718727" y="247664"/>
                    <a:pt x="718727" y="337058"/>
                  </a:cubicBezTo>
                  <a:lnTo>
                    <a:pt x="718727" y="337058"/>
                  </a:lnTo>
                  <a:cubicBezTo>
                    <a:pt x="718727" y="523209"/>
                    <a:pt x="567821" y="674115"/>
                    <a:pt x="381669" y="674115"/>
                  </a:cubicBezTo>
                  <a:lnTo>
                    <a:pt x="337058" y="674115"/>
                  </a:lnTo>
                  <a:cubicBezTo>
                    <a:pt x="150906" y="674115"/>
                    <a:pt x="0" y="523209"/>
                    <a:pt x="0" y="337058"/>
                  </a:cubicBezTo>
                  <a:lnTo>
                    <a:pt x="0" y="337058"/>
                  </a:lnTo>
                  <a:cubicBezTo>
                    <a:pt x="0" y="150906"/>
                    <a:pt x="150906" y="0"/>
                    <a:pt x="337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E6606B"/>
                  </a:solidFill>
                  <a:latin typeface="TT Norms Bold"/>
                </a:rPr>
                <a:t>8</a:t>
              </a:r>
              <a:r>
                <a:rPr lang="en-US" sz="3499" u="none">
                  <a:solidFill>
                    <a:srgbClr val="E6606B"/>
                  </a:solidFill>
                  <a:latin typeface="TT Norms Bold"/>
                </a:rPr>
                <a:t>.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230545" y="356128"/>
            <a:ext cx="9374545" cy="7584859"/>
          </a:xfrm>
          <a:custGeom>
            <a:avLst/>
            <a:gdLst/>
            <a:ahLst/>
            <a:cxnLst/>
            <a:rect r="r" b="b" t="t" l="l"/>
            <a:pathLst>
              <a:path h="7584859" w="9374545">
                <a:moveTo>
                  <a:pt x="0" y="0"/>
                </a:moveTo>
                <a:lnTo>
                  <a:pt x="9374545" y="0"/>
                </a:lnTo>
                <a:lnTo>
                  <a:pt x="9374545" y="7584859"/>
                </a:lnTo>
                <a:lnTo>
                  <a:pt x="0" y="7584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768488" y="1096233"/>
            <a:ext cx="6733284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000000"/>
                </a:solidFill>
                <a:latin typeface="TT Norms Bold"/>
              </a:rPr>
              <a:t>Storage: </a:t>
            </a:r>
            <a:r>
              <a:rPr lang="en-US" sz="2799">
                <a:solidFill>
                  <a:srgbClr val="000000"/>
                </a:solidFill>
                <a:latin typeface="TT Norms"/>
              </a:rPr>
              <a:t>Safeguarding knowledge through digital repositories, databases, and documentation.</a:t>
            </a:r>
          </a:p>
          <a:p>
            <a:pPr>
              <a:lnSpc>
                <a:spcPts val="447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768488" y="3201893"/>
            <a:ext cx="6205062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000000"/>
                </a:solidFill>
                <a:latin typeface="TT Norms Bold"/>
              </a:rPr>
              <a:t>R</a:t>
            </a:r>
            <a:r>
              <a:rPr lang="en-US" sz="2799">
                <a:solidFill>
                  <a:srgbClr val="000000"/>
                </a:solidFill>
                <a:latin typeface="TT Norms Bold"/>
              </a:rPr>
              <a:t>etrieval: </a:t>
            </a:r>
            <a:r>
              <a:rPr lang="en-US" sz="2799">
                <a:solidFill>
                  <a:srgbClr val="000000"/>
                </a:solidFill>
                <a:latin typeface="TT Norms"/>
              </a:rPr>
              <a:t>Making knowledge accessible to those who need it when they need it.</a:t>
            </a:r>
          </a:p>
          <a:p>
            <a:pPr>
              <a:lnSpc>
                <a:spcPts val="447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768488" y="5557535"/>
            <a:ext cx="6205062" cy="164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000000"/>
                </a:solidFill>
                <a:latin typeface="TT Norms Bold"/>
              </a:rPr>
              <a:t>Sh</a:t>
            </a:r>
            <a:r>
              <a:rPr lang="en-US" sz="2799">
                <a:solidFill>
                  <a:srgbClr val="000000"/>
                </a:solidFill>
                <a:latin typeface="TT Norms Bold"/>
              </a:rPr>
              <a:t>aring: </a:t>
            </a:r>
            <a:r>
              <a:rPr lang="en-US" sz="2799">
                <a:solidFill>
                  <a:srgbClr val="000000"/>
                </a:solidFill>
                <a:latin typeface="TT Norms"/>
              </a:rPr>
              <a:t>Facilitating the dissemination of knowledge among employees and stakeholders.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68488" y="7609840"/>
            <a:ext cx="6733284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000000"/>
                </a:solidFill>
                <a:latin typeface="TT Norms Bold"/>
              </a:rPr>
              <a:t>Ali</a:t>
            </a:r>
            <a:r>
              <a:rPr lang="en-US" sz="2799">
                <a:solidFill>
                  <a:srgbClr val="000000"/>
                </a:solidFill>
                <a:latin typeface="TT Norms Bold"/>
              </a:rPr>
              <a:t>gnment with Goals: </a:t>
            </a:r>
            <a:r>
              <a:rPr lang="en-US" sz="2799">
                <a:solidFill>
                  <a:srgbClr val="000000"/>
                </a:solidFill>
                <a:latin typeface="TT Norms"/>
              </a:rPr>
              <a:t>KM aligns knowledge with organizational objectives for better decision-making and innovation.</a:t>
            </a:r>
          </a:p>
          <a:p>
            <a:pPr>
              <a:lnSpc>
                <a:spcPts val="4479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1338289">
            <a:off x="16313032" y="7134425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72071" y="8100061"/>
            <a:ext cx="8571929" cy="1158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80"/>
              </a:lnSpc>
              <a:spcBef>
                <a:spcPct val="0"/>
              </a:spcBef>
            </a:pPr>
            <a:r>
              <a:rPr lang="en-US" sz="6000" spc="900">
                <a:solidFill>
                  <a:srgbClr val="004AAD"/>
                </a:solidFill>
                <a:latin typeface="League Spartan Bold"/>
              </a:rPr>
              <a:t>KEY ELEMENTS: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536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EMAIL AND COMMUNICATION ARCHIVES: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ARCHIVING SOLUTIONS HELP RETAIN AND RETRIEVE EMAIL AND COMMUNICATION HISTORY, ENSURING THAT VALUABLE KNOWLEDGE IS NOT LOST WHEN EMPLOYEES LEAVE OR CHANGE ROLES.</a:t>
            </a:r>
          </a:p>
          <a:p>
            <a:pPr>
              <a:lnSpc>
                <a:spcPts val="4727"/>
              </a:lnSpc>
              <a:spcBef>
                <a:spcPct val="0"/>
              </a:spcBef>
            </a:pP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536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CHATBOTS AND VIRTUAL ASSISTANTS: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CHATBOTS AND VIRTUAL ASSISTANTS CAN PROVIDE INSTANT ANSWERS TO COMMON QUESTIONS AND GUIDE USERS TO RELEVANT KNOWLEDGE RESOURCES.</a:t>
            </a:r>
          </a:p>
          <a:p>
            <a:pPr>
              <a:lnSpc>
                <a:spcPts val="4727"/>
              </a:lnSpc>
            </a:pPr>
          </a:p>
          <a:p>
            <a:pPr>
              <a:lnSpc>
                <a:spcPts val="4727"/>
              </a:lnSpc>
              <a:spcBef>
                <a:spcPct val="0"/>
              </a:spcBef>
            </a:pP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5966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COLLABORATIVE WHITEBOARDS AND MIND MAPPING TOOLS: </a:t>
            </a:r>
            <a:r>
              <a:rPr lang="en-US" sz="2900">
                <a:solidFill>
                  <a:srgbClr val="000000"/>
                </a:solidFill>
                <a:latin typeface="TT Norms"/>
              </a:rPr>
              <a:t>THESE TOOLS SUPPORT VISUAL KNOWLEDGE SHARING AND BRAINSTORMING, MAKING IT EASIER TO CAPTURE AND ORGANIZE IDEAS AND CONCEPTS.</a:t>
            </a:r>
          </a:p>
          <a:p>
            <a:pPr>
              <a:lnSpc>
                <a:spcPts val="4727"/>
              </a:lnSpc>
            </a:pPr>
          </a:p>
          <a:p>
            <a:pPr>
              <a:lnSpc>
                <a:spcPts val="4727"/>
              </a:lnSpc>
            </a:pPr>
          </a:p>
          <a:p>
            <a:pPr>
              <a:lnSpc>
                <a:spcPts val="4727"/>
              </a:lnSpc>
              <a:spcBef>
                <a:spcPct val="0"/>
              </a:spcBef>
            </a:pP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716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KNOWLEDGE CAPTURE AND DOCUMENTATION TOOLS: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SPECIALIZED TOOLS FOR CAPTURING TACIT KNOWLEDGE THROUGH INTERVIEWS, SURVEYS, OR VOICE RECORDING AND CONVERTING IT INTO STRUCTURED DOCUMENTATION.</a:t>
            </a:r>
          </a:p>
          <a:p>
            <a:pPr>
              <a:lnSpc>
                <a:spcPts val="4727"/>
              </a:lnSpc>
            </a:pPr>
          </a:p>
          <a:p>
            <a:pPr>
              <a:lnSpc>
                <a:spcPts val="4727"/>
              </a:lnSpc>
            </a:pPr>
          </a:p>
          <a:p>
            <a:pPr>
              <a:lnSpc>
                <a:spcPts val="4727"/>
              </a:lnSpc>
            </a:pPr>
          </a:p>
          <a:p>
            <a:pPr>
              <a:lnSpc>
                <a:spcPts val="4727"/>
              </a:lnSpc>
              <a:spcBef>
                <a:spcPct val="0"/>
              </a:spcBef>
            </a:pPr>
          </a:p>
          <a:p>
            <a:pPr>
              <a:lnSpc>
                <a:spcPts val="4727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7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CUSTOMER RELATIONSHIP MANAGEMENT (CRM) SYSTEMS: CRM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SYSTEMS STORE CUSTOMER INTERACTIONS AND INSIGHTS, PROVIDING VALUABLE KNOWLEDGE FOR SALES, MARKETING, AND CUSTOMER SUPPORT TEAMS.</a:t>
            </a:r>
          </a:p>
          <a:p>
            <a:pPr>
              <a:lnSpc>
                <a:spcPts val="4727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702" y="554945"/>
            <a:ext cx="9901564" cy="9177111"/>
            <a:chOff x="0" y="0"/>
            <a:chExt cx="2607819" cy="2417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819" cy="2417017"/>
            </a:xfrm>
            <a:custGeom>
              <a:avLst/>
              <a:gdLst/>
              <a:ahLst/>
              <a:cxnLst/>
              <a:rect r="r" b="b" t="t" l="l"/>
              <a:pathLst>
                <a:path h="2417017" w="2607819">
                  <a:moveTo>
                    <a:pt x="39876" y="0"/>
                  </a:moveTo>
                  <a:lnTo>
                    <a:pt x="2567943" y="0"/>
                  </a:lnTo>
                  <a:cubicBezTo>
                    <a:pt x="2589966" y="0"/>
                    <a:pt x="2607819" y="17853"/>
                    <a:pt x="2607819" y="39876"/>
                  </a:cubicBezTo>
                  <a:lnTo>
                    <a:pt x="2607819" y="2377141"/>
                  </a:lnTo>
                  <a:cubicBezTo>
                    <a:pt x="2607819" y="2399164"/>
                    <a:pt x="2589966" y="2417017"/>
                    <a:pt x="2567943" y="2417017"/>
                  </a:cubicBezTo>
                  <a:lnTo>
                    <a:pt x="39876" y="2417017"/>
                  </a:lnTo>
                  <a:cubicBezTo>
                    <a:pt x="17853" y="2417017"/>
                    <a:pt x="0" y="2399164"/>
                    <a:pt x="0" y="2377141"/>
                  </a:cubicBezTo>
                  <a:lnTo>
                    <a:pt x="0" y="39876"/>
                  </a:lnTo>
                  <a:cubicBezTo>
                    <a:pt x="0" y="17853"/>
                    <a:pt x="17853" y="0"/>
                    <a:pt x="3987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34309" y="857627"/>
            <a:ext cx="8524991" cy="8571746"/>
          </a:xfrm>
          <a:custGeom>
            <a:avLst/>
            <a:gdLst/>
            <a:ahLst/>
            <a:cxnLst/>
            <a:rect r="r" b="b" t="t" l="l"/>
            <a:pathLst>
              <a:path h="8571746" w="8524991">
                <a:moveTo>
                  <a:pt x="0" y="0"/>
                </a:moveTo>
                <a:lnTo>
                  <a:pt x="8524991" y="0"/>
                </a:lnTo>
                <a:lnTo>
                  <a:pt x="8524991" y="8571746"/>
                </a:lnTo>
                <a:lnTo>
                  <a:pt x="0" y="8571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8259" y="1949134"/>
            <a:ext cx="6886230" cy="191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  <a:spcBef>
                <a:spcPct val="0"/>
              </a:spcBef>
            </a:pPr>
            <a:r>
              <a:rPr lang="en-US" sz="4800" spc="720">
                <a:solidFill>
                  <a:srgbClr val="000000"/>
                </a:solidFill>
                <a:latin typeface="League Spartan Bold"/>
              </a:rPr>
              <a:t>EXAMPLE OF KM TOOLS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92170"/>
            <a:ext cx="7442654" cy="4165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7"/>
              </a:lnSpc>
            </a:pPr>
            <a:r>
              <a:rPr lang="en-US" sz="2900">
                <a:solidFill>
                  <a:srgbClr val="000000"/>
                </a:solidFill>
                <a:latin typeface="TT Norms Bold Italics"/>
              </a:rPr>
              <a:t>BUSINESS PROCESS MANAGEMENT (BPM) SOFTWARE: </a:t>
            </a:r>
            <a:r>
              <a:rPr lang="en-US" sz="2900">
                <a:solidFill>
                  <a:srgbClr val="000000"/>
                </a:solidFill>
                <a:latin typeface="TT Norms Italics"/>
              </a:rPr>
              <a:t>BPM TOOLS DOCUMENT AND AUTOMATE BUSINESS PROCESSES, ENSURING THAT PROCEDURAL KNOWLEDGE IS STANDARDIZED AND ACCESSIBLE.</a:t>
            </a:r>
          </a:p>
          <a:p>
            <a:pPr>
              <a:lnSpc>
                <a:spcPts val="4727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24294">
            <a:off x="-1038216" y="-315403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7"/>
                </a:lnTo>
                <a:lnTo>
                  <a:pt x="0" y="4536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1374" y="8933905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75784" y="668746"/>
            <a:ext cx="7298877" cy="8949508"/>
            <a:chOff x="0" y="0"/>
            <a:chExt cx="1922338" cy="23570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22338" cy="2357072"/>
            </a:xfrm>
            <a:custGeom>
              <a:avLst/>
              <a:gdLst/>
              <a:ahLst/>
              <a:cxnLst/>
              <a:rect r="r" b="b" t="t" l="l"/>
              <a:pathLst>
                <a:path h="2357072" w="1922338">
                  <a:moveTo>
                    <a:pt x="54096" y="0"/>
                  </a:moveTo>
                  <a:lnTo>
                    <a:pt x="1868242" y="0"/>
                  </a:lnTo>
                  <a:cubicBezTo>
                    <a:pt x="1882589" y="0"/>
                    <a:pt x="1896349" y="5699"/>
                    <a:pt x="1906494" y="15844"/>
                  </a:cubicBezTo>
                  <a:cubicBezTo>
                    <a:pt x="1916639" y="25989"/>
                    <a:pt x="1922338" y="39749"/>
                    <a:pt x="1922338" y="54096"/>
                  </a:cubicBezTo>
                  <a:lnTo>
                    <a:pt x="1922338" y="2302976"/>
                  </a:lnTo>
                  <a:cubicBezTo>
                    <a:pt x="1922338" y="2332853"/>
                    <a:pt x="1898118" y="2357072"/>
                    <a:pt x="1868242" y="2357072"/>
                  </a:cubicBezTo>
                  <a:lnTo>
                    <a:pt x="54096" y="2357072"/>
                  </a:lnTo>
                  <a:cubicBezTo>
                    <a:pt x="39749" y="2357072"/>
                    <a:pt x="25989" y="2351373"/>
                    <a:pt x="15844" y="2341228"/>
                  </a:cubicBezTo>
                  <a:cubicBezTo>
                    <a:pt x="5699" y="2331083"/>
                    <a:pt x="0" y="2317323"/>
                    <a:pt x="0" y="2302976"/>
                  </a:cubicBezTo>
                  <a:lnTo>
                    <a:pt x="0" y="54096"/>
                  </a:lnTo>
                  <a:cubicBezTo>
                    <a:pt x="0" y="24219"/>
                    <a:pt x="24219" y="0"/>
                    <a:pt x="5409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15035" y="1174666"/>
            <a:ext cx="9020077" cy="7937668"/>
          </a:xfrm>
          <a:custGeom>
            <a:avLst/>
            <a:gdLst/>
            <a:ahLst/>
            <a:cxnLst/>
            <a:rect r="r" b="b" t="t" l="l"/>
            <a:pathLst>
              <a:path h="7937668" w="9020077">
                <a:moveTo>
                  <a:pt x="0" y="0"/>
                </a:moveTo>
                <a:lnTo>
                  <a:pt x="9020077" y="0"/>
                </a:lnTo>
                <a:lnTo>
                  <a:pt x="9020077" y="7937668"/>
                </a:lnTo>
                <a:lnTo>
                  <a:pt x="0" y="793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781270" y="2348292"/>
            <a:ext cx="6478030" cy="500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spc="960">
                <a:solidFill>
                  <a:srgbClr val="004AAD"/>
                </a:solidFill>
                <a:latin typeface="League Spartan Bold"/>
              </a:rPr>
              <a:t>THANK YOU</a:t>
            </a:r>
          </a:p>
          <a:p>
            <a:pPr algn="ctr">
              <a:lnSpc>
                <a:spcPts val="8960"/>
              </a:lnSpc>
            </a:pPr>
          </a:p>
          <a:p>
            <a:pPr algn="ctr">
              <a:lnSpc>
                <a:spcPts val="8960"/>
              </a:lnSpc>
            </a:pPr>
          </a:p>
          <a:p>
            <a:pPr algn="ctr">
              <a:lnSpc>
                <a:spcPts val="13299"/>
              </a:lnSpc>
            </a:pPr>
            <a:r>
              <a:rPr lang="en-US" sz="9499" spc="1424">
                <a:solidFill>
                  <a:srgbClr val="004AAD"/>
                </a:solidFill>
                <a:latin typeface="League Spartan Bold"/>
              </a:rPr>
              <a:t>Q &amp; A 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9291505">
            <a:off x="13828008" y="7439005"/>
            <a:ext cx="6464951" cy="4936872"/>
          </a:xfrm>
          <a:custGeom>
            <a:avLst/>
            <a:gdLst/>
            <a:ahLst/>
            <a:cxnLst/>
            <a:rect r="r" b="b" t="t" l="l"/>
            <a:pathLst>
              <a:path h="4936872" w="6464951">
                <a:moveTo>
                  <a:pt x="6464951" y="0"/>
                </a:moveTo>
                <a:lnTo>
                  <a:pt x="0" y="0"/>
                </a:lnTo>
                <a:lnTo>
                  <a:pt x="0" y="4936872"/>
                </a:lnTo>
                <a:lnTo>
                  <a:pt x="6464951" y="4936872"/>
                </a:lnTo>
                <a:lnTo>
                  <a:pt x="64649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569904" y="-1118131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1" y="0"/>
                </a:lnTo>
                <a:lnTo>
                  <a:pt x="2236261" y="2236262"/>
                </a:lnTo>
                <a:lnTo>
                  <a:pt x="0" y="22362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918420" y="8789311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Leadership Support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Start at the top. Ensure that senior leadership is fully committed to KM and communicates its importance to the organization.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Clear Objectives and Benefits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Start at the top. Ensure that senior leadership is fully committed to KM and communicates its importance to the organization.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Clear Objectives and Benefits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89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P</a:t>
            </a:r>
            <a:r>
              <a:rPr lang="en-US" sz="2699">
                <a:solidFill>
                  <a:srgbClr val="000000"/>
                </a:solidFill>
                <a:latin typeface="TT Norms"/>
              </a:rPr>
              <a:t>rovide training and education on KM principles and tools. Make sure employees understand how to effectively use KM resources.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Create a Knowledge Sharing Culture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189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F</a:t>
            </a:r>
            <a:r>
              <a:rPr lang="en-US" sz="2699">
                <a:solidFill>
                  <a:srgbClr val="000000"/>
                </a:solidFill>
                <a:latin typeface="TT Norms"/>
              </a:rPr>
              <a:t>oster a culture of collaboration and knowledge sharing. Encourage employees to see knowledge sharing as part of their role.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38289">
            <a:off x="-2285291" y="1988702"/>
            <a:ext cx="5941161" cy="4536887"/>
          </a:xfrm>
          <a:custGeom>
            <a:avLst/>
            <a:gdLst/>
            <a:ahLst/>
            <a:cxnLst/>
            <a:rect r="r" b="b" t="t" l="l"/>
            <a:pathLst>
              <a:path h="4536887" w="5941161">
                <a:moveTo>
                  <a:pt x="0" y="0"/>
                </a:moveTo>
                <a:lnTo>
                  <a:pt x="5941161" y="0"/>
                </a:lnTo>
                <a:lnTo>
                  <a:pt x="5941161" y="4536886"/>
                </a:lnTo>
                <a:lnTo>
                  <a:pt x="0" y="453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30995"/>
            <a:ext cx="9522005" cy="4112505"/>
            <a:chOff x="0" y="0"/>
            <a:chExt cx="2507853" cy="1083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853" cy="1083129"/>
            </a:xfrm>
            <a:custGeom>
              <a:avLst/>
              <a:gdLst/>
              <a:ahLst/>
              <a:cxnLst/>
              <a:rect r="r" b="b" t="t" l="l"/>
              <a:pathLst>
                <a:path h="1083129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1041663"/>
                  </a:lnTo>
                  <a:cubicBezTo>
                    <a:pt x="2507853" y="1052660"/>
                    <a:pt x="2503485" y="1063207"/>
                    <a:pt x="2495708" y="1070984"/>
                  </a:cubicBezTo>
                  <a:cubicBezTo>
                    <a:pt x="2487932" y="1078760"/>
                    <a:pt x="2477385" y="1083129"/>
                    <a:pt x="2466387" y="1083129"/>
                  </a:cubicBezTo>
                  <a:lnTo>
                    <a:pt x="41466" y="1083129"/>
                  </a:lnTo>
                  <a:cubicBezTo>
                    <a:pt x="30468" y="1083129"/>
                    <a:pt x="19921" y="1078760"/>
                    <a:pt x="12145" y="1070984"/>
                  </a:cubicBezTo>
                  <a:cubicBezTo>
                    <a:pt x="4369" y="1063207"/>
                    <a:pt x="0" y="1052660"/>
                    <a:pt x="0" y="1041663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07280"/>
            <a:ext cx="9522005" cy="3751020"/>
            <a:chOff x="0" y="0"/>
            <a:chExt cx="2507853" cy="9879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07853" cy="987923"/>
            </a:xfrm>
            <a:custGeom>
              <a:avLst/>
              <a:gdLst/>
              <a:ahLst/>
              <a:cxnLst/>
              <a:rect r="r" b="b" t="t" l="l"/>
              <a:pathLst>
                <a:path h="987923" w="2507853">
                  <a:moveTo>
                    <a:pt x="41466" y="0"/>
                  </a:moveTo>
                  <a:lnTo>
                    <a:pt x="2466387" y="0"/>
                  </a:lnTo>
                  <a:cubicBezTo>
                    <a:pt x="2477385" y="0"/>
                    <a:pt x="2487932" y="4369"/>
                    <a:pt x="2495708" y="12145"/>
                  </a:cubicBezTo>
                  <a:cubicBezTo>
                    <a:pt x="2503485" y="19921"/>
                    <a:pt x="2507853" y="30468"/>
                    <a:pt x="2507853" y="41466"/>
                  </a:cubicBezTo>
                  <a:lnTo>
                    <a:pt x="2507853" y="946457"/>
                  </a:lnTo>
                  <a:cubicBezTo>
                    <a:pt x="2507853" y="957455"/>
                    <a:pt x="2503485" y="968002"/>
                    <a:pt x="2495708" y="975778"/>
                  </a:cubicBezTo>
                  <a:cubicBezTo>
                    <a:pt x="2487932" y="983554"/>
                    <a:pt x="2477385" y="987923"/>
                    <a:pt x="2466387" y="987923"/>
                  </a:cubicBezTo>
                  <a:lnTo>
                    <a:pt x="41466" y="987923"/>
                  </a:lnTo>
                  <a:cubicBezTo>
                    <a:pt x="30468" y="987923"/>
                    <a:pt x="19921" y="983554"/>
                    <a:pt x="12145" y="975778"/>
                  </a:cubicBezTo>
                  <a:cubicBezTo>
                    <a:pt x="4369" y="968002"/>
                    <a:pt x="0" y="957455"/>
                    <a:pt x="0" y="946457"/>
                  </a:cubicBezTo>
                  <a:lnTo>
                    <a:pt x="0" y="41466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6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97427" y="1260267"/>
            <a:ext cx="8577421" cy="7766465"/>
          </a:xfrm>
          <a:custGeom>
            <a:avLst/>
            <a:gdLst/>
            <a:ahLst/>
            <a:cxnLst/>
            <a:rect r="r" b="b" t="t" l="l"/>
            <a:pathLst>
              <a:path h="7766465" w="8577421">
                <a:moveTo>
                  <a:pt x="0" y="0"/>
                </a:moveTo>
                <a:lnTo>
                  <a:pt x="8577421" y="0"/>
                </a:lnTo>
                <a:lnTo>
                  <a:pt x="8577421" y="7766466"/>
                </a:lnTo>
                <a:lnTo>
                  <a:pt x="0" y="7766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2053" y="1646687"/>
            <a:ext cx="8115300" cy="191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3"/>
              </a:lnSpc>
              <a:spcBef>
                <a:spcPct val="0"/>
              </a:spcBef>
            </a:pPr>
            <a:r>
              <a:rPr lang="en-US" sz="4800" spc="720">
                <a:solidFill>
                  <a:srgbClr val="004AAD"/>
                </a:solidFill>
                <a:latin typeface="League Spartan Bold"/>
              </a:rPr>
              <a:t>HOW TO SUPORT STAFF TO LOVE KM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053" y="5908469"/>
            <a:ext cx="8115300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000">
                <a:solidFill>
                  <a:srgbClr val="000000"/>
                </a:solidFill>
                <a:latin typeface="TT Norms Bold"/>
              </a:rPr>
              <a:t>Recognize and Reward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439425" y="-1052194"/>
            <a:ext cx="2236261" cy="2236261"/>
          </a:xfrm>
          <a:custGeom>
            <a:avLst/>
            <a:gdLst/>
            <a:ahLst/>
            <a:cxnLst/>
            <a:rect r="r" b="b" t="t" l="l"/>
            <a:pathLst>
              <a:path h="2236261" w="2236261">
                <a:moveTo>
                  <a:pt x="0" y="0"/>
                </a:moveTo>
                <a:lnTo>
                  <a:pt x="2236262" y="0"/>
                </a:lnTo>
                <a:lnTo>
                  <a:pt x="2236262" y="2236261"/>
                </a:lnTo>
                <a:lnTo>
                  <a:pt x="0" y="2236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1929" y="6935713"/>
            <a:ext cx="7995424" cy="236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TT Norms"/>
              </a:rPr>
              <a:t>Implemen</a:t>
            </a:r>
            <a:r>
              <a:rPr lang="en-US" sz="2699">
                <a:solidFill>
                  <a:srgbClr val="000000"/>
                </a:solidFill>
                <a:latin typeface="TT Norms"/>
              </a:rPr>
              <a:t>t recognition and reward systems for employees who actively contribute to KM efforts. Acknowledging their contributions can motivate them to continue sharing knowledge.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DAFtpOlDyMI</dc:identifier>
  <dcterms:modified xsi:type="dcterms:W3CDTF">2011-08-01T06:04:30Z</dcterms:modified>
  <cp:revision>1</cp:revision>
  <dc:title>Knowledge Management</dc:title>
</cp:coreProperties>
</file>