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82" r:id="rId15"/>
    <p:sldId id="283" r:id="rId16"/>
    <p:sldId id="284" r:id="rId17"/>
    <p:sldId id="287" r:id="rId18"/>
    <p:sldId id="285" r:id="rId19"/>
    <p:sldId id="286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4660"/>
  </p:normalViewPr>
  <p:slideViewPr>
    <p:cSldViewPr>
      <p:cViewPr varScale="1">
        <p:scale>
          <a:sx n="84" d="100"/>
          <a:sy n="84" d="100"/>
        </p:scale>
        <p:origin x="1445" y="13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EE5D3-B024-4DCD-B405-448B0B0B3F12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8093F-80B3-47D2-8054-233C4F82D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06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err="1" smtClean="0"/>
              <a:t>นน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8093F-80B3-47D2-8054-233C4F82D9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err="1" smtClean="0"/>
              <a:t>นน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8093F-80B3-47D2-8054-233C4F82D9A4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98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8093F-80B3-47D2-8054-233C4F82D9A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77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EAABC-EDC0-485C-AF72-8CFD90A9325E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63A41-960D-473B-BC79-487EC62CEB3D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30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D4F11-D57C-4F6A-B2AA-EC9C53F5D0F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A55CA-74B1-45FF-AFD9-114DC6EE5DFE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295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A3F98-E8E9-47EC-AE16-57A20555BD6C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82BCC-3930-4132-86FF-978191E48B0C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441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7345C-5631-4D5A-B49C-D0A889D201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73374-603A-407E-B3E8-480A107D5464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52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A1F69-E2A9-4BFE-8719-FD6CFB0BF3A3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4104F-EB77-42F6-B6DB-95CF5A83D178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23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E1FF7-1469-485C-9C38-441580D51050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FA82B-3385-4504-9219-BC5E560F85E6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905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8CE4C-67E3-4FA5-8DDC-985ACBD3F0DB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1BAB7-863E-49C5-8A47-C892BD2A5090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51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6BAF4-E8B1-409C-9CD2-6A8AD6B3A321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751FA-1977-42C2-87AC-799A073CE1EE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0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C0D94-ECD2-4A97-B2B9-6ACB65875CB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979B3-80EA-45DC-B3DB-96E7DD8B9858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91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F2BFA-FD80-4172-A7B2-CAE80F97EAAA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A5028-400E-49E6-8CA6-4ABE83EBF2A9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52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28103-9439-4999-AEDA-3DD979F94D25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268D9-23FA-401C-BE7A-24D3D45BAC2B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48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แทน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027" name="ตัวแทน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C1CBD4-90B6-401B-8377-C5FB376AC42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056C8A-B4D5-444B-9CC5-375DCC00DCF4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55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h.wikipedia.org/wiki/%E0%B9%84%E0%B8%9F%E0%B8%A5%E0%B9%8C:Yun_Bayin_(Mekuti)_nat.jpg" TargetMode="External"/><Relationship Id="rId5" Type="http://schemas.openxmlformats.org/officeDocument/2006/relationships/image" Target="../media/image25.jpeg"/><Relationship Id="rId4" Type="http://schemas.openxmlformats.org/officeDocument/2006/relationships/hyperlink" Target="https://th.wikipedia.org/wiki/%E0%B9%84%E0%B8%9F%E0%B8%A5%E0%B9%8C:Mangrai_Monument.jpg" TargetMode="External"/><Relationship Id="rId9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cxnSp>
        <p:nvCxnSpPr>
          <p:cNvPr id="8" name="ตัวเชื่อมต่อตรง 7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ตัวเชื่อมต่อตรง 8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ตัวเชื่อมต่อตรง 10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à¸à¸¥à¸à¸²à¸£à¸à¹à¸à¸«à¸²à¸£à¸¹à¸à¸ à¸²à¸à¸ªà¸³à¸«à¸£à¸±à¸ à¸à¸£à¸°à¸§à¸±à¸à¸´à¸¨à¸²à¸ªà¸à¸£à¹à¸¥à¹à¸²à¸à¸à¸² à¸ªà¸£à¸±à¸ªà¸§à¸à¸µ à¸­à¹à¸­à¸à¸ªà¸à¸¸à¸¥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67402"/>
            <a:ext cx="6629400" cy="44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7504" y="0"/>
            <a:ext cx="7668344" cy="69557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7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ngsana New"/>
              </a:rPr>
              <a:t>ล้านนาศึกษา</a:t>
            </a:r>
          </a:p>
          <a:p>
            <a:pPr algn="ctr">
              <a:defRPr/>
            </a:pPr>
            <a:r>
              <a:rPr lang="th-TH" sz="44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ngsana New"/>
              </a:rPr>
              <a:t>ล้านนา มิติทางประวัติศาสตร์</a:t>
            </a:r>
          </a:p>
          <a:p>
            <a:pPr algn="ctr">
              <a:defRPr/>
            </a:pPr>
            <a:endParaRPr lang="th-TH" sz="44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Angsana New"/>
            </a:endParaRPr>
          </a:p>
          <a:p>
            <a:pPr algn="ctr">
              <a:defRPr/>
            </a:pPr>
            <a:endParaRPr lang="th-TH" sz="4400" b="1" dirty="0" smtClean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Angsana New"/>
            </a:endParaRPr>
          </a:p>
          <a:p>
            <a:pPr algn="ctr">
              <a:defRPr/>
            </a:pPr>
            <a:endParaRPr lang="th-TH" sz="44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Angsana New"/>
            </a:endParaRPr>
          </a:p>
          <a:p>
            <a:pPr algn="ctr">
              <a:defRPr/>
            </a:pPr>
            <a:endParaRPr lang="th-TH" sz="4400" b="1" dirty="0" smtClean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Angsana New"/>
            </a:endParaRPr>
          </a:p>
          <a:p>
            <a:pPr algn="ctr">
              <a:defRPr/>
            </a:pPr>
            <a:endParaRPr lang="th-TH" sz="4400" b="1" dirty="0" smtClean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Angsana New"/>
            </a:endParaRPr>
          </a:p>
          <a:p>
            <a:pPr algn="ctr">
              <a:defRPr/>
            </a:pPr>
            <a:endParaRPr lang="th-TH" sz="24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Angsana New"/>
            </a:endParaRPr>
          </a:p>
          <a:p>
            <a:pPr algn="ctr">
              <a:defRPr/>
            </a:pPr>
            <a:endParaRPr lang="th-TH" sz="4400" b="1" dirty="0" smtClean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Angsana New"/>
            </a:endParaRPr>
          </a:p>
          <a:p>
            <a:pPr algn="ctr">
              <a:defRPr/>
            </a:pPr>
            <a:r>
              <a:rPr lang="th-TH" sz="44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ngsana New"/>
              </a:rPr>
              <a:t>ผู้ช่วยศาสตราจารย์ ดร.เจต</a:t>
            </a:r>
            <a:r>
              <a:rPr lang="th-TH" sz="4400" b="1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ngsana New"/>
              </a:rPr>
              <a:t>ชรินทร์</a:t>
            </a:r>
            <a:r>
              <a:rPr lang="th-TH" sz="44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ngsana New"/>
              </a:rPr>
              <a:t>   จิ</a:t>
            </a:r>
            <a:r>
              <a:rPr lang="th-TH" sz="4400" b="1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ngsana New"/>
              </a:rPr>
              <a:t>รสันติ</a:t>
            </a:r>
            <a:r>
              <a:rPr lang="th-TH" sz="44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ngsana New"/>
              </a:rPr>
              <a:t>ธรรม</a:t>
            </a:r>
            <a:endParaRPr lang="th-TH" sz="44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160486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17588"/>
            <a:ext cx="9144000" cy="58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ตัวเชื่อมต่อตรง 5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ตัวเชื่อมต่อตรง 7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กลุ่ม 14"/>
          <p:cNvGrpSpPr>
            <a:grpSpLocks/>
          </p:cNvGrpSpPr>
          <p:nvPr/>
        </p:nvGrpSpPr>
        <p:grpSpPr bwMode="auto">
          <a:xfrm>
            <a:off x="-107950" y="360363"/>
            <a:ext cx="6264275" cy="615950"/>
            <a:chOff x="-108519" y="360000"/>
            <a:chExt cx="6264695" cy="616675"/>
          </a:xfrm>
        </p:grpSpPr>
        <p:sp>
          <p:nvSpPr>
            <p:cNvPr id="16" name="Rounded Rectangle 10"/>
            <p:cNvSpPr/>
            <p:nvPr/>
          </p:nvSpPr>
          <p:spPr>
            <a:xfrm>
              <a:off x="-108519" y="360000"/>
              <a:ext cx="5688394" cy="5960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25610" name="สี่เหลี่ยมผืนผ้า 16"/>
            <p:cNvSpPr>
              <a:spLocks noChangeArrowheads="1"/>
            </p:cNvSpPr>
            <p:nvPr/>
          </p:nvSpPr>
          <p:spPr bwMode="auto">
            <a:xfrm>
              <a:off x="150315" y="361122"/>
              <a:ext cx="6005861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3400" b="1">
                  <a:solidFill>
                    <a:prstClr val="white"/>
                  </a:solidFill>
                  <a:latin typeface="Angsana New" pitchFamily="18" charset="-34"/>
                  <a:cs typeface="Angsana New" pitchFamily="18" charset="-34"/>
                </a:rPr>
                <a:t>อาณาจักรหริภุญชัย (พุทธศตวรรษที่ 13-19)</a:t>
              </a:r>
              <a:endParaRPr lang="th-TH" sz="340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52501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cxnSp>
        <p:nvCxnSpPr>
          <p:cNvPr id="6" name="ตัวเชื่อมต่อตรง 5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ตัวเชื่อมต่อตรง 7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2102" y="714356"/>
            <a:ext cx="4637088" cy="5170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46063" indent="-246063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cs typeface="Angsana New"/>
              </a:rPr>
              <a:t>สันนิษฐานว่ามีศูนย์กลางอยู่ที่จังหวัดลำพูน</a:t>
            </a:r>
          </a:p>
          <a:p>
            <a:pPr marL="246063" indent="-246063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cs typeface="Angsana New"/>
              </a:rPr>
              <a:t>ตำนานจามเทวีวงศ์กล่าวว่า ฤๅษีวาสุเทพเป็นผู้สร้างเมืองหริ</a:t>
            </a:r>
            <a:r>
              <a:rPr lang="th-TH" sz="2600" dirty="0" err="1">
                <a:solidFill>
                  <a:prstClr val="black"/>
                </a:solidFill>
                <a:cs typeface="Angsana New"/>
              </a:rPr>
              <a:t>ภุญ</a:t>
            </a:r>
            <a:r>
              <a:rPr lang="th-TH" sz="2600" dirty="0">
                <a:solidFill>
                  <a:prstClr val="black"/>
                </a:solidFill>
                <a:cs typeface="Angsana New"/>
              </a:rPr>
              <a:t>ชัย</a:t>
            </a:r>
          </a:p>
          <a:p>
            <a:pPr marL="246063" indent="-246063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cs typeface="Angsana New"/>
              </a:rPr>
              <a:t>พระนางจามเทวีเป็นปฐมกษัตริย์</a:t>
            </a:r>
          </a:p>
          <a:p>
            <a:pPr marL="246063" indent="-246063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cs typeface="Angsana New"/>
              </a:rPr>
              <a:t>สันนิษฐานว่าชาวเมืองหริ</a:t>
            </a:r>
            <a:r>
              <a:rPr lang="th-TH" sz="2600" dirty="0" err="1">
                <a:solidFill>
                  <a:prstClr val="black"/>
                </a:solidFill>
                <a:cs typeface="Angsana New"/>
              </a:rPr>
              <a:t>ภุญ</a:t>
            </a:r>
            <a:r>
              <a:rPr lang="th-TH" sz="2600" dirty="0">
                <a:solidFill>
                  <a:prstClr val="black"/>
                </a:solidFill>
                <a:cs typeface="Angsana New"/>
              </a:rPr>
              <a:t>ชัยเป็นชาวมอญจากละโว้</a:t>
            </a:r>
          </a:p>
          <a:p>
            <a:pPr marL="246063" indent="-246063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cs typeface="Angsana New"/>
              </a:rPr>
              <a:t>หริ</a:t>
            </a:r>
            <a:r>
              <a:rPr lang="th-TH" sz="2600" dirty="0" err="1">
                <a:solidFill>
                  <a:prstClr val="black"/>
                </a:solidFill>
                <a:cs typeface="Angsana New"/>
              </a:rPr>
              <a:t>ภุญ</a:t>
            </a:r>
            <a:r>
              <a:rPr lang="th-TH" sz="2600" dirty="0">
                <a:solidFill>
                  <a:prstClr val="black"/>
                </a:solidFill>
                <a:cs typeface="Angsana New"/>
              </a:rPr>
              <a:t>ชัยตกอยู่ภายใต้อำนาจละโว้หลายครั้ง</a:t>
            </a:r>
          </a:p>
          <a:p>
            <a:pPr marL="246063" indent="-246063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cs typeface="Angsana New"/>
              </a:rPr>
              <a:t>ในสมัยพระเจ้าอา</a:t>
            </a:r>
            <a:r>
              <a:rPr lang="th-TH" sz="2600" dirty="0" err="1">
                <a:solidFill>
                  <a:prstClr val="black"/>
                </a:solidFill>
                <a:cs typeface="Angsana New"/>
              </a:rPr>
              <a:t>ทิตย</a:t>
            </a:r>
            <a:r>
              <a:rPr lang="th-TH" sz="2600" dirty="0">
                <a:solidFill>
                  <a:prstClr val="black"/>
                </a:solidFill>
                <a:cs typeface="Angsana New"/>
              </a:rPr>
              <a:t>ราช พระพุทธศาสนา       มีความเจริญรุ่งเรืองมาก</a:t>
            </a:r>
          </a:p>
          <a:p>
            <a:pPr marL="246063" indent="-246063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cs typeface="Angsana New"/>
              </a:rPr>
              <a:t>พ.ศ. 1835 หริ</a:t>
            </a:r>
            <a:r>
              <a:rPr lang="th-TH" sz="2600" dirty="0" err="1">
                <a:solidFill>
                  <a:prstClr val="black"/>
                </a:solidFill>
                <a:cs typeface="Angsana New"/>
              </a:rPr>
              <a:t>ภุญ</a:t>
            </a:r>
            <a:r>
              <a:rPr lang="th-TH" sz="2600" dirty="0">
                <a:solidFill>
                  <a:prstClr val="black"/>
                </a:solidFill>
                <a:cs typeface="Angsana New"/>
              </a:rPr>
              <a:t>ชัยถูกรวมเข้าเป็นส่วนหนึ่ง</a:t>
            </a:r>
            <a:br>
              <a:rPr lang="th-TH" sz="2600" dirty="0">
                <a:solidFill>
                  <a:prstClr val="black"/>
                </a:solidFill>
                <a:cs typeface="Angsana New"/>
              </a:rPr>
            </a:br>
            <a:r>
              <a:rPr lang="th-TH" sz="2600" dirty="0">
                <a:solidFill>
                  <a:prstClr val="black"/>
                </a:solidFill>
                <a:cs typeface="Angsana New"/>
              </a:rPr>
              <a:t>ของล้านนา </a:t>
            </a:r>
          </a:p>
        </p:txBody>
      </p:sp>
      <p:grpSp>
        <p:nvGrpSpPr>
          <p:cNvPr id="17" name="กลุ่ม 1"/>
          <p:cNvGrpSpPr>
            <a:grpSpLocks/>
          </p:cNvGrpSpPr>
          <p:nvPr/>
        </p:nvGrpSpPr>
        <p:grpSpPr bwMode="auto">
          <a:xfrm>
            <a:off x="4614863" y="-163494"/>
            <a:ext cx="4349750" cy="6307138"/>
            <a:chOff x="4615506" y="-387424"/>
            <a:chExt cx="4348982" cy="6306584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15506" y="-387424"/>
              <a:ext cx="4348982" cy="5798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4639314" y="5549304"/>
              <a:ext cx="4144231" cy="36985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th-TH" sz="1800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พระบรมรูปพระนางจามเทวี ปฐมกษัตริย์แห่งหริ</a:t>
              </a:r>
              <a:r>
                <a:rPr lang="th-TH" sz="1800" dirty="0" err="1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ภุญ</a:t>
              </a:r>
              <a:r>
                <a:rPr lang="th-TH" sz="1800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ชัย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92406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cxnSp>
        <p:nvCxnSpPr>
          <p:cNvPr id="6" name="ตัวเชื่อมต่อตรง 5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ตัวเชื่อมต่อตรง 7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กลุ่ม 14"/>
          <p:cNvGrpSpPr>
            <a:grpSpLocks/>
          </p:cNvGrpSpPr>
          <p:nvPr/>
        </p:nvGrpSpPr>
        <p:grpSpPr bwMode="auto">
          <a:xfrm>
            <a:off x="-107950" y="360363"/>
            <a:ext cx="6264275" cy="615950"/>
            <a:chOff x="-108519" y="360000"/>
            <a:chExt cx="6264695" cy="616675"/>
          </a:xfrm>
        </p:grpSpPr>
        <p:sp>
          <p:nvSpPr>
            <p:cNvPr id="16" name="Rounded Rectangle 10"/>
            <p:cNvSpPr/>
            <p:nvPr/>
          </p:nvSpPr>
          <p:spPr>
            <a:xfrm>
              <a:off x="-108519" y="360000"/>
              <a:ext cx="5328007" cy="5960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27658" name="สี่เหลี่ยมผืนผ้า 16"/>
            <p:cNvSpPr>
              <a:spLocks noChangeArrowheads="1"/>
            </p:cNvSpPr>
            <p:nvPr/>
          </p:nvSpPr>
          <p:spPr bwMode="auto">
            <a:xfrm>
              <a:off x="150315" y="361122"/>
              <a:ext cx="6005861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3400" b="1">
                  <a:solidFill>
                    <a:prstClr val="white"/>
                  </a:solidFill>
                  <a:latin typeface="Angsana New" pitchFamily="18" charset="-34"/>
                  <a:cs typeface="Angsana New" pitchFamily="18" charset="-34"/>
                </a:rPr>
                <a:t>อาณาจักรล้านนา (พุทธศตวรรษที่ 19-25)</a:t>
              </a:r>
              <a:endParaRPr lang="th-TH" sz="340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28026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cxnSp>
        <p:nvCxnSpPr>
          <p:cNvPr id="6" name="ตัวเชื่อมต่อตรง 5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ตัวเชื่อมต่อตรง 7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398993" y="428630"/>
            <a:ext cx="4602163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31775" indent="-231775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มีศูนย์กลางอยู่ที่เมืองนพบุรีศรีนคร</a:t>
            </a:r>
            <a:r>
              <a:rPr lang="th-TH" sz="2600" dirty="0" err="1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พิงค์</a:t>
            </a: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เชียงใหม่ </a:t>
            </a:r>
            <a:r>
              <a:rPr lang="en-US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(</a:t>
            </a: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จังหวัดเชียงใหม่</a:t>
            </a:r>
            <a:r>
              <a:rPr lang="en-US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)</a:t>
            </a:r>
            <a:endParaRPr lang="th-TH" sz="2600" dirty="0">
              <a:solidFill>
                <a:prstClr val="black"/>
              </a:solidFill>
              <a:latin typeface="Angsana New" panose="02020603050405020304" pitchFamily="18" charset="-34"/>
              <a:cs typeface="Angsana New" pitchFamily="18" charset="-34"/>
            </a:endParaRPr>
          </a:p>
          <a:p>
            <a:pPr marL="231775" indent="-231775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ผู้ก่อตั้งอาณาจักร คือ พระ</a:t>
            </a:r>
            <a:r>
              <a:rPr lang="th-TH" sz="2600" dirty="0" err="1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ยามัง</a:t>
            </a: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รายมหาราช</a:t>
            </a:r>
          </a:p>
          <a:p>
            <a:pPr marL="231775" indent="-231775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แรกเริ่มตั้งราชธานีที่เวียงกุมกาม ต่อมาย้ายเมืองไปอยู่เชียงใหม่ใน พ.ศ. </a:t>
            </a:r>
            <a:r>
              <a:rPr lang="en-US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1839</a:t>
            </a:r>
          </a:p>
          <a:p>
            <a:pPr marL="231775" indent="-231775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ความเจริญรุ่งเรืองของล้านนา เช่น กฎหมาย     </a:t>
            </a:r>
            <a:r>
              <a:rPr lang="th-TH" sz="2600" dirty="0" err="1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มัง</a:t>
            </a: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รายศาสตร์ อักษรธรรมล้านนาหรืออักษร     ตัวเมือง วัดเจดีย์หลวง</a:t>
            </a:r>
            <a:endParaRPr lang="en-US" sz="2600" dirty="0">
              <a:solidFill>
                <a:prstClr val="black"/>
              </a:solidFill>
              <a:latin typeface="Angsana New" panose="02020603050405020304" pitchFamily="18" charset="-34"/>
              <a:cs typeface="Angsana New" pitchFamily="18" charset="-34"/>
            </a:endParaRPr>
          </a:p>
        </p:txBody>
      </p:sp>
      <p:grpSp>
        <p:nvGrpSpPr>
          <p:cNvPr id="17" name="กลุ่ม 1"/>
          <p:cNvGrpSpPr>
            <a:grpSpLocks/>
          </p:cNvGrpSpPr>
          <p:nvPr/>
        </p:nvGrpSpPr>
        <p:grpSpPr bwMode="auto">
          <a:xfrm>
            <a:off x="-252413" y="144463"/>
            <a:ext cx="7632701" cy="6740525"/>
            <a:chOff x="-252536" y="144016"/>
            <a:chExt cx="7632848" cy="6741368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252536" y="144016"/>
              <a:ext cx="5022000" cy="674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4408455" y="5853380"/>
              <a:ext cx="2971857" cy="64619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th-TH" sz="1800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พระบรมราชานุสาว</a:t>
              </a:r>
              <a:r>
                <a:rPr lang="th-TH" sz="1800" dirty="0" err="1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รีย์</a:t>
              </a:r>
              <a:r>
                <a:rPr lang="th-TH" sz="1800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พระ</a:t>
              </a:r>
              <a:r>
                <a:rPr lang="th-TH" sz="1800" dirty="0" err="1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ยามัง</a:t>
              </a:r>
              <a:r>
                <a:rPr lang="th-TH" sz="1800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รายมหาราช </a:t>
              </a:r>
              <a:br>
                <a:rPr lang="th-TH" sz="1800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</a:br>
              <a:r>
                <a:rPr lang="th-TH" sz="1800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ปฐมกษัตริย์แห่งล้านนา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5466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cxnSp>
        <p:nvCxnSpPr>
          <p:cNvPr id="6" name="ตัวเชื่อมต่อตรง 5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ตัวเชื่อมต่อตรง 7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70984" y="428630"/>
            <a:ext cx="4230172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indent="-231775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ล้านนา หมายถึง ดินแดนที่มีนาจำนวนมาก หรือมีนานับล้าน เช่นเดียวกับล้านช้าง ที่หมายถึง ดินแดนที่มีช้างนับล้านนาตัว</a:t>
            </a:r>
            <a:endParaRPr lang="th-TH" sz="2600" dirty="0">
              <a:solidFill>
                <a:prstClr val="black"/>
              </a:solidFill>
              <a:latin typeface="Angsana New" panose="02020603050405020304" pitchFamily="18" charset="-34"/>
              <a:cs typeface="Angsana New" pitchFamily="18" charset="-34"/>
            </a:endParaRPr>
          </a:p>
          <a:p>
            <a:pPr marL="231775" indent="-231775" algn="thaiDist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คำว่า “ล้านนา”กับ “ลานนา” เป็นหัวข้อที่ถกเถียงกัน  ซึ่งคณะกรรมการชำระประวัติศาสตร์ไทย มีดร.ประเสริฐ ณ นครเป็นประธาน ได้ให้ข้อยุติว่า “ล้านนา” เป็นคำที่ถูกต้อง และเป็นคำที่ใช้ในวงวิชาการ</a:t>
            </a:r>
            <a:endParaRPr lang="th-TH" sz="2600" dirty="0">
              <a:solidFill>
                <a:prstClr val="black"/>
              </a:solidFill>
              <a:latin typeface="Angsana New" panose="02020603050405020304" pitchFamily="18" charset="-34"/>
              <a:cs typeface="Angsana New" pitchFamily="18" charset="-34"/>
            </a:endParaRPr>
          </a:p>
          <a:p>
            <a:pPr marL="231775" indent="-231775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จากการตรวจสอบคำว่า “ล้านนา”ได้พบว่าศัพท์ภาษาบาลี ที่ค้นพบท้ายคัมภีร์โบราณเมืองน่านและที่อื่นๆ ไม่น้อยกว่า ๕๐ แห่ง เขียนว่า </a:t>
            </a:r>
            <a:r>
              <a:rPr lang="th-TH" sz="2600" dirty="0" err="1" smtClean="0">
                <a:solidFill>
                  <a:srgbClr val="FF0000"/>
                </a:solidFill>
                <a:latin typeface="Angsana New" panose="02020603050405020304" pitchFamily="18" charset="-34"/>
                <a:cs typeface="Angsana New" pitchFamily="18" charset="-34"/>
              </a:rPr>
              <a:t>ทสลกข</a:t>
            </a:r>
            <a:r>
              <a:rPr lang="th-TH" sz="26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itchFamily="18" charset="-34"/>
              </a:rPr>
              <a:t>เขต</a:t>
            </a:r>
            <a:r>
              <a:rPr lang="th-TH" sz="2600" dirty="0" err="1" smtClean="0">
                <a:solidFill>
                  <a:srgbClr val="FF0000"/>
                </a:solidFill>
                <a:latin typeface="Angsana New" panose="02020603050405020304" pitchFamily="18" charset="-34"/>
                <a:cs typeface="Angsana New" pitchFamily="18" charset="-34"/>
              </a:rPr>
              <a:t>ตนคร</a:t>
            </a:r>
            <a:r>
              <a:rPr lang="th-TH" sz="26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itchFamily="18" charset="-34"/>
              </a:rPr>
              <a:t> </a:t>
            </a:r>
            <a:r>
              <a:rPr lang="th-TH" sz="2600" dirty="0" smtClean="0">
                <a:latin typeface="Angsana New" panose="02020603050405020304" pitchFamily="18" charset="-34"/>
                <a:cs typeface="Angsana New" pitchFamily="18" charset="-34"/>
              </a:rPr>
              <a:t>(ทะ สะ ลัก </a:t>
            </a:r>
            <a:r>
              <a:rPr lang="th-TH" sz="2600" dirty="0" err="1" smtClean="0">
                <a:latin typeface="Angsana New" panose="02020603050405020304" pitchFamily="18" charset="-34"/>
                <a:cs typeface="Angsana New" pitchFamily="18" charset="-34"/>
              </a:rPr>
              <a:t>ขะ</a:t>
            </a:r>
            <a:r>
              <a:rPr lang="th-TH" sz="2600" dirty="0" smtClean="0">
                <a:latin typeface="Angsana New" panose="02020603050405020304" pitchFamily="18" charset="-34"/>
                <a:cs typeface="Angsana New" pitchFamily="18" charset="-34"/>
              </a:rPr>
              <a:t> เขต ตะ นะ คอน) แปลว่า เมืองสิบแสนนา</a:t>
            </a:r>
            <a:endParaRPr lang="en-US" sz="2600" dirty="0">
              <a:solidFill>
                <a:prstClr val="black"/>
              </a:solidFill>
              <a:latin typeface="Angsana New" panose="02020603050405020304" pitchFamily="18" charset="-34"/>
              <a:cs typeface="Angsana New" pitchFamily="18" charset="-34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1043608" y="5165541"/>
            <a:ext cx="29718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18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แผนที่โบราณอาณาจักรล้านนา</a:t>
            </a:r>
            <a:endParaRPr lang="th-TH" sz="18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054" name="Picture 6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5" y="548681"/>
            <a:ext cx="476250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0987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cxnSp>
        <p:nvCxnSpPr>
          <p:cNvPr id="6" name="ตัวเชื่อมต่อตรง 5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ตัวเชื่อมต่อตรง 7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70984" y="428630"/>
            <a:ext cx="423017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indent="-231775" algn="thaiDist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400" dirty="0" err="1">
                <a:cs typeface="+mj-cs"/>
              </a:rPr>
              <a:t>พญามัง</a:t>
            </a:r>
            <a:r>
              <a:rPr lang="th-TH" sz="2400" dirty="0">
                <a:cs typeface="+mj-cs"/>
              </a:rPr>
              <a:t>ราย กษัตริย์แห่งหิรัญนคร</a:t>
            </a:r>
            <a:r>
              <a:rPr lang="th-TH" sz="2400" u="sng" dirty="0">
                <a:cs typeface="+mj-cs"/>
              </a:rPr>
              <a:t>เงินยาง </a:t>
            </a:r>
            <a:r>
              <a:rPr lang="th-TH" sz="2400" dirty="0">
                <a:cs typeface="+mj-cs"/>
              </a:rPr>
              <a:t>องค์ที่ 25 ในราชวงศ์</a:t>
            </a:r>
            <a:r>
              <a:rPr lang="th-TH" sz="2400" dirty="0" err="1">
                <a:cs typeface="+mj-cs"/>
              </a:rPr>
              <a:t>ลวจังก</a:t>
            </a:r>
            <a:r>
              <a:rPr lang="th-TH" sz="2400" dirty="0">
                <a:cs typeface="+mj-cs"/>
              </a:rPr>
              <a:t>ราชปู่เจ้าลาวจก ได้เริ่มตีเมืองเล็กเมืองน้อย ตั้งแต่</a:t>
            </a:r>
            <a:r>
              <a:rPr lang="th-TH" sz="2400" dirty="0" smtClean="0">
                <a:cs typeface="+mj-cs"/>
              </a:rPr>
              <a:t>ลุ่มน้ำแม่กก น้ำแม่อิง และแม่น้ำ</a:t>
            </a:r>
            <a:r>
              <a:rPr lang="th-TH" sz="2400" dirty="0" err="1" smtClean="0">
                <a:cs typeface="+mj-cs"/>
              </a:rPr>
              <a:t>ปิง</a:t>
            </a:r>
            <a:r>
              <a:rPr lang="th-TH" sz="2400" dirty="0" smtClean="0">
                <a:cs typeface="+mj-cs"/>
              </a:rPr>
              <a:t>น้ำตอนบน </a:t>
            </a:r>
            <a:r>
              <a:rPr lang="th-TH" sz="2400" dirty="0">
                <a:cs typeface="+mj-cs"/>
              </a:rPr>
              <a:t>รวบรวมเมืองต่างๆให้เป็นปึกแผ่น นอกจากเงินยางแล้ว ยังมีเมืองพะเยาของพญางำเมืองพระสหาย </a:t>
            </a:r>
            <a:r>
              <a:rPr lang="th-TH" sz="2400" dirty="0" smtClean="0">
                <a:cs typeface="+mj-cs"/>
              </a:rPr>
              <a:t>เมืองพะเยาโดย</a:t>
            </a:r>
            <a:r>
              <a:rPr lang="th-TH" sz="2400" dirty="0">
                <a:cs typeface="+mj-cs"/>
              </a:rPr>
              <a:t>สร้างเมือง</a:t>
            </a:r>
            <a:r>
              <a:rPr lang="th-TH" sz="2400" u="sng" dirty="0" smtClean="0">
                <a:cs typeface="+mj-cs"/>
              </a:rPr>
              <a:t>เชียงราย</a:t>
            </a:r>
            <a:r>
              <a:rPr lang="th-TH" sz="2400" dirty="0" smtClean="0">
                <a:cs typeface="+mj-cs"/>
              </a:rPr>
              <a:t> ขึ้น</a:t>
            </a:r>
            <a:r>
              <a:rPr lang="th-TH" sz="2400" dirty="0">
                <a:cs typeface="+mj-cs"/>
              </a:rPr>
              <a:t>แทนเมือง</a:t>
            </a:r>
            <a:r>
              <a:rPr lang="th-TH" sz="2400" u="sng" dirty="0">
                <a:cs typeface="+mj-cs"/>
              </a:rPr>
              <a:t>เงิน</a:t>
            </a:r>
            <a:r>
              <a:rPr lang="th-TH" sz="2400" u="sng" dirty="0" smtClean="0">
                <a:cs typeface="+mj-cs"/>
              </a:rPr>
              <a:t>ยาง </a:t>
            </a:r>
          </a:p>
          <a:p>
            <a:pPr marL="231775" indent="-231775" algn="thaiDist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 smtClean="0">
                <a:solidFill>
                  <a:prstClr val="black"/>
                </a:solidFill>
                <a:latin typeface="Angsana New" panose="02020603050405020304" pitchFamily="18" charset="-34"/>
                <a:cs typeface="+mj-cs"/>
              </a:rPr>
              <a:t>ต่อมาพระองค์ทรงขยายอาณาจักรแผ่อิทธิพลมาทางทิศใต้  รวบรวมอ</a:t>
            </a:r>
            <a:r>
              <a:rPr lang="th-TH" sz="2600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าณาจักร</a:t>
            </a:r>
            <a:r>
              <a:rPr lang="th-TH" sz="2600" u="sng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หริ</a:t>
            </a:r>
            <a:r>
              <a:rPr lang="th-TH" sz="2600" u="sng" dirty="0" err="1" smtClean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ภุญ</a:t>
            </a:r>
            <a:r>
              <a:rPr lang="th-TH" sz="2600" u="sng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ชัย</a:t>
            </a:r>
            <a:r>
              <a:rPr lang="th-TH" sz="2600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กับอาณาจักร</a:t>
            </a:r>
            <a:r>
              <a:rPr lang="th-TH" sz="2600" u="sng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โยนกเชียงแสน </a:t>
            </a:r>
            <a:r>
              <a:rPr lang="th-TH" sz="2600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และได้ขนานนามราชอาณาจักรแห่งใหม่นี้ว่า </a:t>
            </a:r>
            <a:r>
              <a:rPr lang="th-TH" sz="2600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“อาณาจักรล้านนา”</a:t>
            </a:r>
            <a:endParaRPr lang="en-US" sz="2600" b="1" dirty="0">
              <a:solidFill>
                <a:prstClr val="black"/>
              </a:solidFill>
              <a:latin typeface="Angsana New" panose="02020603050405020304" pitchFamily="18" charset="-34"/>
              <a:cs typeface="Angsana New" pitchFamily="18" charset="-34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864398" y="5949280"/>
            <a:ext cx="29718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18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อาณาจักร</a:t>
            </a:r>
            <a:r>
              <a:rPr lang="th-TH" sz="18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ล้านนา</a:t>
            </a:r>
            <a:endParaRPr lang="th-TH" sz="18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3084" name="Picture 1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3844"/>
            <a:ext cx="4448628" cy="234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4562"/>
            <a:ext cx="4448628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054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cxnSp>
        <p:nvCxnSpPr>
          <p:cNvPr id="8" name="ตัวเชื่อมต่อตรง 7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ตัวเชื่อมต่อตรง 8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ตัวเชื่อมต่อตรง 5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160337"/>
            <a:ext cx="4765675" cy="65556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31775" indent="-231775" algn="thaiDist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300" dirty="0" smtClean="0">
                <a:cs typeface="+mj-cs"/>
              </a:rPr>
              <a:t>พระ</a:t>
            </a:r>
            <a:r>
              <a:rPr lang="th-TH" sz="2300" dirty="0" err="1" smtClean="0">
                <a:cs typeface="+mj-cs"/>
              </a:rPr>
              <a:t>ยามัง</a:t>
            </a:r>
            <a:r>
              <a:rPr lang="th-TH" sz="2300" dirty="0" smtClean="0">
                <a:cs typeface="+mj-cs"/>
              </a:rPr>
              <a:t>รายได้อัญเชิญ</a:t>
            </a:r>
            <a:r>
              <a:rPr lang="th-TH" sz="2300" dirty="0">
                <a:cs typeface="+mj-cs"/>
              </a:rPr>
              <a:t>พระสหายสนิทร่วมน้ำสาบานสองพระองค์ได้แก่ พญางำเมืองแห่งเมือง</a:t>
            </a:r>
            <a:r>
              <a:rPr lang="th-TH" sz="2300" dirty="0" smtClean="0">
                <a:cs typeface="+mj-cs"/>
              </a:rPr>
              <a:t>พะเยา</a:t>
            </a:r>
            <a:r>
              <a:rPr lang="th-TH" sz="2300" dirty="0">
                <a:cs typeface="+mj-cs"/>
              </a:rPr>
              <a:t> </a:t>
            </a:r>
            <a:r>
              <a:rPr lang="th-TH" sz="2300" dirty="0" smtClean="0">
                <a:cs typeface="+mj-cs"/>
              </a:rPr>
              <a:t>และ</a:t>
            </a:r>
            <a:r>
              <a:rPr lang="th-TH" sz="2300" dirty="0">
                <a:cs typeface="+mj-cs"/>
              </a:rPr>
              <a:t> พ่อขุน</a:t>
            </a:r>
            <a:r>
              <a:rPr lang="th-TH" sz="2300" dirty="0" smtClean="0">
                <a:cs typeface="+mj-cs"/>
              </a:rPr>
              <a:t>รามคำแหง แห่ง</a:t>
            </a:r>
            <a:r>
              <a:rPr lang="th-TH" sz="2300" dirty="0">
                <a:cs typeface="+mj-cs"/>
              </a:rPr>
              <a:t>สุโขทัย มาร่วมกันสถาปนาราชธานีแห่งใหม่ในสมรภูมิบริเวณที่ลุ่มริมฝั่งมหานทีแม่ระ</a:t>
            </a:r>
            <a:r>
              <a:rPr lang="th-TH" sz="2300" dirty="0" err="1">
                <a:cs typeface="+mj-cs"/>
              </a:rPr>
              <a:t>มิงค์</a:t>
            </a:r>
            <a:r>
              <a:rPr lang="th-TH" sz="2300" dirty="0">
                <a:cs typeface="+mj-cs"/>
              </a:rPr>
              <a:t> (แม่น้ำ</a:t>
            </a:r>
            <a:r>
              <a:rPr lang="th-TH" sz="2300" dirty="0" err="1">
                <a:cs typeface="+mj-cs"/>
              </a:rPr>
              <a:t>ปิง</a:t>
            </a:r>
            <a:r>
              <a:rPr lang="th-TH" sz="2300" dirty="0">
                <a:cs typeface="+mj-cs"/>
              </a:rPr>
              <a:t>) โดยตั้งชื่อราชธานีแห่งใหม่นี้ว่า "นพบุรีศรีนคร</a:t>
            </a:r>
            <a:r>
              <a:rPr lang="th-TH" sz="2300" dirty="0" err="1">
                <a:cs typeface="+mj-cs"/>
              </a:rPr>
              <a:t>พิงค์</a:t>
            </a:r>
            <a:r>
              <a:rPr lang="th-TH" sz="2300" dirty="0">
                <a:cs typeface="+mj-cs"/>
              </a:rPr>
              <a:t>เชียงใหม่" แต่ก่อนที่จะตั้งเมือง พระองค์ทรงได้สร้างราชธานีชั่วคราวขึ้นก่อนแล้ว ซึ่งก็เรียกว่า เวียงกุม</a:t>
            </a:r>
            <a:r>
              <a:rPr lang="th-TH" sz="2300" dirty="0" smtClean="0">
                <a:cs typeface="+mj-cs"/>
              </a:rPr>
              <a:t>กาม ต่อมา มาตั้งเป็นราชอาณาจักรล้านนานครเชียงใหม่</a:t>
            </a:r>
            <a:r>
              <a:rPr lang="en-US" sz="2300" dirty="0" smtClean="0">
                <a:cs typeface="+mj-cs"/>
              </a:rPr>
              <a:t> </a:t>
            </a:r>
          </a:p>
          <a:p>
            <a:pPr marL="231775" indent="-231775" algn="thaiDist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400" dirty="0" err="1">
                <a:cs typeface="+mj-cs"/>
              </a:rPr>
              <a:t>พญามัง</a:t>
            </a:r>
            <a:r>
              <a:rPr lang="th-TH" sz="2400" dirty="0">
                <a:cs typeface="+mj-cs"/>
              </a:rPr>
              <a:t>รายทรงส่งพระญาติวงศ์ของพระองค์ ไปปกครองหัวเมืองต่างๆ ที่เป็นเมืองขึ้น หรือเมืองที่สร้างขึ้นใหม่ เช่น เมือง</a:t>
            </a:r>
            <a:r>
              <a:rPr lang="th-TH" sz="2400" dirty="0" err="1">
                <a:cs typeface="+mj-cs"/>
              </a:rPr>
              <a:t>เขลางค์</a:t>
            </a:r>
            <a:r>
              <a:rPr lang="th-TH" sz="2400" dirty="0">
                <a:cs typeface="+mj-cs"/>
              </a:rPr>
              <a:t> (ลำปาง) เมือง</a:t>
            </a:r>
            <a:r>
              <a:rPr lang="th-TH" sz="2400" dirty="0" err="1">
                <a:cs typeface="+mj-cs"/>
              </a:rPr>
              <a:t>เขม</a:t>
            </a:r>
            <a:r>
              <a:rPr lang="th-TH" sz="2400" dirty="0">
                <a:cs typeface="+mj-cs"/>
              </a:rPr>
              <a:t>รัฐเชียงตุง (ในพม่า) และ เชียงรุ้ง (สิบสองปันนาในจีน) ทรงส่งพระราชโอรสไปปกครอง เมืองที่ใหญ่และสำคัญๆ ได้แก่ เมืองนาย (หัวเมืองไทใหญ่) และ</a:t>
            </a:r>
            <a:r>
              <a:rPr lang="th-TH" sz="2400" dirty="0" smtClean="0">
                <a:cs typeface="+mj-cs"/>
              </a:rPr>
              <a:t>เชียงราย</a:t>
            </a:r>
            <a:endParaRPr lang="th-TH" sz="2300" dirty="0">
              <a:solidFill>
                <a:prstClr val="black"/>
              </a:solidFill>
              <a:cs typeface="+mj-cs"/>
            </a:endParaRPr>
          </a:p>
        </p:txBody>
      </p:sp>
      <p:sp>
        <p:nvSpPr>
          <p:cNvPr id="2" name="AutoShape 2" descr="à¸à¸¥à¸à¸²à¸£à¸à¹à¸à¸«à¸²à¸£à¸¹à¸à¸ à¸²à¸à¸ªà¸³à¸«à¸£à¸±à¸ à¸à¸£à¸°à¸§à¸±à¸à¸´à¸¨à¸²à¸ªà¸à¸£à¹à¸¥à¹à¸²à¸à¸à¸²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à¸à¸¥à¸à¸²à¸£à¸à¹à¸à¸«à¸²à¸£à¸¹à¸à¸ à¸²à¸à¸ªà¸³à¸«à¸£à¸±à¸ à¸à¸£à¸°à¸§à¸±à¸à¸´à¸¨à¸²à¸ªà¸à¸£à¹à¸¥à¹à¸²à¸à¸à¸² p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à¸à¸¥à¸à¸²à¸£à¸à¹à¸à¸«à¸²à¸£à¸¹à¸à¸ à¸²à¸à¸ªà¸³à¸«à¸£à¸±à¸ à¸à¸£à¸°à¸§à¸±à¸à¸´à¸¨à¸²à¸ªà¸à¸£à¹à¸¥à¹à¸²à¸à¸à¸² pd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792" y="692696"/>
            <a:ext cx="3938091" cy="596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983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cxnSp>
        <p:nvCxnSpPr>
          <p:cNvPr id="6" name="ตัวเชื่อมต่อตรง 5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ตัวเชื่อมต่อตรง 7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กลุ่ม 14"/>
          <p:cNvGrpSpPr>
            <a:grpSpLocks/>
          </p:cNvGrpSpPr>
          <p:nvPr/>
        </p:nvGrpSpPr>
        <p:grpSpPr bwMode="auto">
          <a:xfrm>
            <a:off x="150867" y="361483"/>
            <a:ext cx="6005458" cy="614829"/>
            <a:chOff x="150315" y="361122"/>
            <a:chExt cx="6005861" cy="615553"/>
          </a:xfrm>
        </p:grpSpPr>
        <p:sp>
          <p:nvSpPr>
            <p:cNvPr id="16" name="Rounded Rectangle 10"/>
            <p:cNvSpPr/>
            <p:nvPr/>
          </p:nvSpPr>
          <p:spPr>
            <a:xfrm>
              <a:off x="381285" y="361122"/>
              <a:ext cx="5543922" cy="5960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29706" name="สี่เหลี่ยมผืนผ้า 16"/>
            <p:cNvSpPr>
              <a:spLocks noChangeArrowheads="1"/>
            </p:cNvSpPr>
            <p:nvPr/>
          </p:nvSpPr>
          <p:spPr bwMode="auto">
            <a:xfrm>
              <a:off x="150315" y="361122"/>
              <a:ext cx="6005861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3400" b="1" dirty="0" smtClean="0">
                  <a:solidFill>
                    <a:prstClr val="white"/>
                  </a:solidFill>
                  <a:latin typeface="Angsana New" pitchFamily="18" charset="-34"/>
                  <a:cs typeface="Angsana New" pitchFamily="18" charset="-34"/>
                </a:rPr>
                <a:t>                     สี่เหลี่ยมคูเมืองเชียงใหม่ </a:t>
              </a:r>
              <a:endParaRPr lang="th-TH" sz="3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pic>
        <p:nvPicPr>
          <p:cNvPr id="31748" name="Picture 4" descr="à¸à¸¥à¸à¸²à¸£à¸à¹à¸à¸«à¸²à¸£à¸¹à¸à¸ à¸²à¸à¸ªà¸³à¸«à¸£à¸±à¸ à¹à¸à¸à¸à¸µà¹à¸ªà¸µà¹à¹à¸«à¸¥à¸µà¹à¸¢à¸¡à¸à¸¹à¹à¸¡à¸·à¸­à¸à¹à¸à¸µà¸¢à¸à¹à¸«à¸¡à¹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22" y="1196752"/>
            <a:ext cx="8285035" cy="515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1533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cxnSp>
        <p:nvCxnSpPr>
          <p:cNvPr id="8" name="ตัวเชื่อมต่อตรง 7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ตัวเชื่อมต่อตรง 8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ตัวเชื่อมต่อตรง 5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463442" y="1871171"/>
            <a:ext cx="1932436" cy="141495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7" name="ลูกศรซ้าย 17"/>
          <p:cNvSpPr/>
          <p:nvPr/>
        </p:nvSpPr>
        <p:spPr bwMode="auto">
          <a:xfrm>
            <a:off x="4786314" y="549275"/>
            <a:ext cx="3729038" cy="2454275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ts val="2900"/>
              </a:lnSpc>
              <a:defRPr/>
            </a:pPr>
            <a:r>
              <a:rPr lang="th-TH" sz="2400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เวียงกุมกาม เมืองที่เคยรุ่งเรืองในอดีต และขุดพบหลังจากที่จมน้ำไป</a:t>
            </a:r>
            <a:endParaRPr lang="th-TH" sz="2400" dirty="0">
              <a:solidFill>
                <a:prstClr val="black"/>
              </a:solidFill>
              <a:latin typeface="Angsana New" pitchFamily="18" charset="-34"/>
            </a:endParaRPr>
          </a:p>
        </p:txBody>
      </p:sp>
      <p:sp>
        <p:nvSpPr>
          <p:cNvPr id="21" name="ลูกศรขวา 18"/>
          <p:cNvSpPr/>
          <p:nvPr/>
        </p:nvSpPr>
        <p:spPr bwMode="auto">
          <a:xfrm>
            <a:off x="35496" y="3552826"/>
            <a:ext cx="4896545" cy="262591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ts val="2900"/>
              </a:lnSpc>
              <a:buClr>
                <a:srgbClr val="F79646">
                  <a:lumMod val="75000"/>
                </a:srgbClr>
              </a:buClr>
              <a:tabLst>
                <a:tab pos="246063" algn="l"/>
              </a:tabLst>
              <a:defRPr/>
            </a:pPr>
            <a:r>
              <a:rPr lang="th-TH" sz="2400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วัดเจดีย์หลวง </a:t>
            </a:r>
            <a:r>
              <a:rPr lang="th-TH" sz="2400" dirty="0" smtClean="0">
                <a:solidFill>
                  <a:schemeClr val="tx1"/>
                </a:solidFill>
                <a:latin typeface="Arial" panose="020B0604020202020204" pitchFamily="34" charset="0"/>
                <a:cs typeface="+mj-cs"/>
              </a:rPr>
              <a:t>องค์</a:t>
            </a:r>
            <a:r>
              <a:rPr lang="th-TH" sz="2400" dirty="0">
                <a:solidFill>
                  <a:schemeClr val="tx1"/>
                </a:solidFill>
                <a:latin typeface="Arial" panose="020B0604020202020204" pitchFamily="34" charset="0"/>
                <a:cs typeface="+mj-cs"/>
              </a:rPr>
              <a:t>พระเจดีย์พังทลายลงมาด้วยแรงแผ่นดินไหวเมื่อปี พ.ศ. </a:t>
            </a:r>
            <a:r>
              <a:rPr lang="th-TH" sz="2400" dirty="0" smtClean="0">
                <a:solidFill>
                  <a:schemeClr val="tx1"/>
                </a:solidFill>
                <a:latin typeface="Arial" panose="020B0604020202020204" pitchFamily="34" charset="0"/>
                <a:cs typeface="+mj-cs"/>
              </a:rPr>
              <a:t>2088</a:t>
            </a:r>
            <a:r>
              <a:rPr lang="th-TH" sz="2400" dirty="0">
                <a:solidFill>
                  <a:schemeClr val="tx1"/>
                </a:solidFill>
                <a:latin typeface="Arial" panose="020B0604020202020204" pitchFamily="34" charset="0"/>
                <a:cs typeface="+mj-cs"/>
              </a:rPr>
              <a:t> อันเป็นลางบอกเหตุความแตกแยกในราชสำนักและความอ่อนแอของ</a:t>
            </a:r>
            <a:r>
              <a:rPr lang="th-TH" sz="2400" dirty="0" smtClean="0">
                <a:solidFill>
                  <a:schemeClr val="tx1"/>
                </a:solidFill>
                <a:latin typeface="Arial" panose="020B0604020202020204" pitchFamily="34" charset="0"/>
                <a:cs typeface="+mj-cs"/>
              </a:rPr>
              <a:t>อาณาจักรและตกเป็นเมืองขึ้นพม่าในเวลาต่อมา</a:t>
            </a:r>
            <a:endParaRPr lang="th-TH" sz="2400" dirty="0">
              <a:solidFill>
                <a:schemeClr val="tx1"/>
              </a:solidFill>
              <a:latin typeface="Angsana New" panose="02020603050405020304" pitchFamily="18" charset="-34"/>
              <a:cs typeface="+mj-cs"/>
            </a:endParaRPr>
          </a:p>
        </p:txBody>
      </p:sp>
      <p:pic>
        <p:nvPicPr>
          <p:cNvPr id="17410" name="Picture 2" descr="à¸à¸¥à¸à¸²à¸£à¸à¹à¸à¸«à¸²à¸£à¸¹à¸à¸ à¸²à¸à¸ªà¸³à¸«à¸£à¸±à¸ à¹à¸§à¸µà¸¢à¸à¸à¸¸à¸¡à¸à¸²à¸¡ à¹à¸à¸µà¸¢à¸à¹à¸«à¸¡à¹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32656"/>
            <a:ext cx="4559301" cy="297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upload.wikimedia.org/wikipedia/commons/thumb/e/e6/Chiangmai_Wat_Chedi_Luang-1.JPG/1024px-Chiangmai_Wat_Chedi_Luang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743" y="3140968"/>
            <a:ext cx="3992958" cy="299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4849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0" y="0"/>
            <a:ext cx="9170374" cy="6858000"/>
          </a:xfrm>
          <a:prstGeom prst="rect">
            <a:avLst/>
          </a:prstGeom>
        </p:spPr>
      </p:pic>
      <p:cxnSp>
        <p:nvCxnSpPr>
          <p:cNvPr id="8" name="ตัวเชื่อมต่อตรง 7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ตัวเชื่อมต่อตรง 8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ตัวเชื่อมต่อตรง 5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99" name="Picture 3" descr="Mangrai Monument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40756"/>
            <a:ext cx="1283137" cy="204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Yun Bayin (Mekuti) nat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772" y="3429000"/>
            <a:ext cx="149916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https://scontent.fbkk12-3.fna.fbcdn.net/v/t1.15752-9/46667187_1199010346915625_1727130916658085888_n.jpg?_nc_cat=102&amp;_nc_ht=scontent.fbkk12-3.fna&amp;oh=9001e39451e2a5322f5637c7a888f12c&amp;oe=5CA971D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847" y="692696"/>
            <a:ext cx="3191738" cy="508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0" name="Picture 14" descr="https://scontent.fbkk12-3.fna.fbcdn.net/v/t1.15752-9/46768363_191724211775433_7998582019850240_n.jpg?_nc_cat=110&amp;_nc_ht=scontent.fbkk12-3.fna&amp;oh=2545e1dd806618cc23fdeaac20aaa73f&amp;oe=5C69D09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0" y="623220"/>
            <a:ext cx="4038019" cy="515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3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cxnSp>
        <p:nvCxnSpPr>
          <p:cNvPr id="6" name="ตัวเชื่อมต่อตรง 5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ตัวเชื่อมต่อตรง 7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กลุ่ม 1"/>
          <p:cNvGrpSpPr>
            <a:grpSpLocks/>
          </p:cNvGrpSpPr>
          <p:nvPr/>
        </p:nvGrpSpPr>
        <p:grpSpPr bwMode="auto">
          <a:xfrm>
            <a:off x="201613" y="-717550"/>
            <a:ext cx="8942387" cy="7602538"/>
            <a:chOff x="591471" y="-392266"/>
            <a:chExt cx="8153459" cy="7236000"/>
          </a:xfrm>
        </p:grpSpPr>
        <p:pic>
          <p:nvPicPr>
            <p:cNvPr id="1741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471" y="1810654"/>
              <a:ext cx="3525120" cy="48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0" name="Picture 4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7629" y="-392266"/>
              <a:ext cx="4427301" cy="723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กลุ่ม 16"/>
          <p:cNvGrpSpPr>
            <a:grpSpLocks/>
          </p:cNvGrpSpPr>
          <p:nvPr/>
        </p:nvGrpSpPr>
        <p:grpSpPr bwMode="auto">
          <a:xfrm>
            <a:off x="-107950" y="360363"/>
            <a:ext cx="5759450" cy="615950"/>
            <a:chOff x="-108519" y="360000"/>
            <a:chExt cx="5760639" cy="616675"/>
          </a:xfrm>
        </p:grpSpPr>
        <p:sp>
          <p:nvSpPr>
            <p:cNvPr id="18" name="Rounded Rectangle 10"/>
            <p:cNvSpPr/>
            <p:nvPr/>
          </p:nvSpPr>
          <p:spPr>
            <a:xfrm>
              <a:off x="-108519" y="360000"/>
              <a:ext cx="5616147" cy="5960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17418" name="สี่เหลี่ยมผืนผ้า 18"/>
            <p:cNvSpPr>
              <a:spLocks noChangeArrowheads="1"/>
            </p:cNvSpPr>
            <p:nvPr/>
          </p:nvSpPr>
          <p:spPr bwMode="auto">
            <a:xfrm>
              <a:off x="150315" y="361122"/>
              <a:ext cx="5501805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3400" b="1">
                  <a:solidFill>
                    <a:prstClr val="white"/>
                  </a:solidFill>
                  <a:latin typeface="Angsana New" pitchFamily="18" charset="-34"/>
                  <a:cs typeface="Angsana New" pitchFamily="18" charset="-34"/>
                </a:rPr>
                <a:t>อาณาจักรทวารวดี (พุทธศตวรรษที่ 11-16)</a:t>
              </a:r>
              <a:endParaRPr lang="th-TH" sz="340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65171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cxnSp>
        <p:nvCxnSpPr>
          <p:cNvPr id="6" name="ตัวเชื่อมต่อตรง 5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ตัวเชื่อมต่อตรง 7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กลุ่ม 14"/>
          <p:cNvGrpSpPr>
            <a:grpSpLocks/>
          </p:cNvGrpSpPr>
          <p:nvPr/>
        </p:nvGrpSpPr>
        <p:grpSpPr bwMode="auto">
          <a:xfrm>
            <a:off x="251520" y="336551"/>
            <a:ext cx="6221483" cy="638641"/>
            <a:chOff x="250975" y="336160"/>
            <a:chExt cx="6221900" cy="639393"/>
          </a:xfrm>
        </p:grpSpPr>
        <p:sp>
          <p:nvSpPr>
            <p:cNvPr id="16" name="Rounded Rectangle 10"/>
            <p:cNvSpPr/>
            <p:nvPr/>
          </p:nvSpPr>
          <p:spPr>
            <a:xfrm>
              <a:off x="250975" y="336160"/>
              <a:ext cx="5543922" cy="5960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29706" name="สี่เหลี่ยมผืนผ้า 16"/>
            <p:cNvSpPr>
              <a:spLocks noChangeArrowheads="1"/>
            </p:cNvSpPr>
            <p:nvPr/>
          </p:nvSpPr>
          <p:spPr bwMode="auto">
            <a:xfrm>
              <a:off x="467014" y="360000"/>
              <a:ext cx="6005861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3400" b="1" dirty="0">
                  <a:solidFill>
                    <a:prstClr val="white"/>
                  </a:solidFill>
                  <a:latin typeface="Angsana New" pitchFamily="18" charset="-34"/>
                  <a:cs typeface="Angsana New" pitchFamily="18" charset="-34"/>
                </a:rPr>
                <a:t>อาณาจักรลังกาสุกะ (พุทธศตวรรษที่ 7-23)</a:t>
              </a:r>
              <a:endParaRPr lang="th-TH" sz="3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71036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cxnSp>
        <p:nvCxnSpPr>
          <p:cNvPr id="8" name="ตัวเชื่อมต่อตรง 7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ตัวเชื่อมต่อตรง 8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ตัวเชื่อมต่อตรง 5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7829" y="714382"/>
            <a:ext cx="4765675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31775" indent="-231775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cs typeface="Angsana New"/>
              </a:rPr>
              <a:t>ศูนย์กลางอยู่ที่อำเภอยะรัง จังหวัดปัตตานี</a:t>
            </a:r>
          </a:p>
          <a:p>
            <a:pPr marL="231775" indent="-231775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cs typeface="Angsana New"/>
              </a:rPr>
              <a:t>พัฒนาขึ้นจากการเป็นเมืองท่าสำคัญ                      มีความสัมพันธ์ใกล้ชิดกับจีน</a:t>
            </a:r>
          </a:p>
          <a:p>
            <a:pPr marL="231775" indent="-231775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cs typeface="Angsana New"/>
              </a:rPr>
              <a:t>มี</a:t>
            </a:r>
            <a:r>
              <a:rPr lang="th-TH" sz="2600" dirty="0" err="1">
                <a:solidFill>
                  <a:prstClr val="black"/>
                </a:solidFill>
                <a:cs typeface="Angsana New"/>
              </a:rPr>
              <a:t>อารย</a:t>
            </a:r>
            <a:r>
              <a:rPr lang="th-TH" sz="2600" dirty="0">
                <a:solidFill>
                  <a:prstClr val="black"/>
                </a:solidFill>
                <a:cs typeface="Angsana New"/>
              </a:rPr>
              <a:t>ธรรมรุ่งเรือง และมีสถาบันกษัตริย์ ปกครองมายาวนาน</a:t>
            </a:r>
          </a:p>
          <a:p>
            <a:pPr marL="231775" indent="-231775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cs typeface="Angsana New"/>
              </a:rPr>
              <a:t>เป็นศูนย์กลางสำคัญของพระพุทธศาสนานิกายมหายาน</a:t>
            </a:r>
          </a:p>
          <a:p>
            <a:pPr marL="231775" indent="-231775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cs typeface="Angsana New"/>
              </a:rPr>
              <a:t>มีการนับถือศาสนาพราหมณ์-ฮินดู ลัทธิ</a:t>
            </a:r>
            <a:r>
              <a:rPr lang="th-TH" sz="2600" dirty="0" err="1">
                <a:solidFill>
                  <a:prstClr val="black"/>
                </a:solidFill>
                <a:cs typeface="Angsana New"/>
              </a:rPr>
              <a:t>ไศว</a:t>
            </a:r>
            <a:r>
              <a:rPr lang="th-TH" sz="2600" dirty="0">
                <a:solidFill>
                  <a:prstClr val="black"/>
                </a:solidFill>
                <a:cs typeface="Angsana New"/>
              </a:rPr>
              <a:t>นิกาย</a:t>
            </a:r>
          </a:p>
        </p:txBody>
      </p:sp>
      <p:grpSp>
        <p:nvGrpSpPr>
          <p:cNvPr id="15" name="กลุ่ม 1"/>
          <p:cNvGrpSpPr>
            <a:grpSpLocks/>
          </p:cNvGrpSpPr>
          <p:nvPr/>
        </p:nvGrpSpPr>
        <p:grpSpPr bwMode="auto">
          <a:xfrm>
            <a:off x="4470400" y="115888"/>
            <a:ext cx="4662488" cy="6134100"/>
            <a:chOff x="4470400" y="116632"/>
            <a:chExt cx="4662218" cy="6133012"/>
          </a:xfrm>
        </p:grpSpPr>
        <p:pic>
          <p:nvPicPr>
            <p:cNvPr id="16" name="Picture 2" descr="http://culture.pn.psu.ac.th/antique/picture/dhamma/dhamma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70400" y="116632"/>
              <a:ext cx="4662218" cy="5790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4956147" y="5603646"/>
              <a:ext cx="3647864" cy="64599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th-TH" sz="1800" dirty="0">
                  <a:solidFill>
                    <a:prstClr val="black"/>
                  </a:solidFill>
                  <a:cs typeface="Angsana New"/>
                </a:rPr>
                <a:t>ธรรมจักรศิลาทราย พบที่เมืองโบราณยะรัง อำเภอยะรัง จังหวัดปัตตานี </a:t>
              </a:r>
              <a:endParaRPr lang="th-TH" sz="1800" dirty="0">
                <a:solidFill>
                  <a:prstClr val="black"/>
                </a:solidFill>
                <a:latin typeface="Angsana New" pitchFamily="18" charset="-34"/>
                <a:cs typeface="Angsana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44947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0363"/>
            <a:ext cx="9144000" cy="649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ตัวเชื่อมต่อตรง 5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ตัวเชื่อมต่อตรง 7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กลุ่ม 14"/>
          <p:cNvGrpSpPr>
            <a:grpSpLocks/>
          </p:cNvGrpSpPr>
          <p:nvPr/>
        </p:nvGrpSpPr>
        <p:grpSpPr bwMode="auto">
          <a:xfrm>
            <a:off x="155896" y="350604"/>
            <a:ext cx="6031832" cy="647042"/>
            <a:chOff x="155345" y="350230"/>
            <a:chExt cx="6032236" cy="647804"/>
          </a:xfrm>
        </p:grpSpPr>
        <p:sp>
          <p:nvSpPr>
            <p:cNvPr id="16" name="Rounded Rectangle 10"/>
            <p:cNvSpPr/>
            <p:nvPr/>
          </p:nvSpPr>
          <p:spPr>
            <a:xfrm>
              <a:off x="155345" y="402021"/>
              <a:ext cx="5977339" cy="5960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31754" name="สี่เหลี่ยมผืนผ้า 16"/>
            <p:cNvSpPr>
              <a:spLocks noChangeArrowheads="1"/>
            </p:cNvSpPr>
            <p:nvPr/>
          </p:nvSpPr>
          <p:spPr bwMode="auto">
            <a:xfrm>
              <a:off x="181720" y="350230"/>
              <a:ext cx="6005861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3400" b="1" dirty="0" smtClean="0">
                  <a:solidFill>
                    <a:prstClr val="white"/>
                  </a:solidFill>
                  <a:latin typeface="Angsana New" pitchFamily="18" charset="-34"/>
                  <a:cs typeface="Angsana New" pitchFamily="18" charset="-34"/>
                </a:rPr>
                <a:t>   อาณาจักร</a:t>
              </a:r>
              <a:r>
                <a:rPr lang="th-TH" sz="3400" b="1" dirty="0">
                  <a:solidFill>
                    <a:prstClr val="white"/>
                  </a:solidFill>
                  <a:latin typeface="Angsana New" pitchFamily="18" charset="-34"/>
                  <a:cs typeface="Angsana New" pitchFamily="18" charset="-34"/>
                </a:rPr>
                <a:t>ตามพรลิงค์ (พุทธศตวรรษที่ 13-18)</a:t>
              </a:r>
              <a:endParaRPr lang="th-TH" sz="3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8366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cxnSp>
        <p:nvCxnSpPr>
          <p:cNvPr id="6" name="ตัวเชื่อมต่อตรง 5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ตัวเชื่อมต่อตรง 7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4023" y="681048"/>
            <a:ext cx="5789613" cy="4248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31775" indent="-231775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มีศูนย์กลางอยู่ที่นครศรีธรรมราช</a:t>
            </a:r>
          </a:p>
          <a:p>
            <a:pPr marL="231775" indent="-231775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เจริญรุ่งเรืองมาจากการเป็นเมืองท่าของพ่อค้าอินเดีย</a:t>
            </a:r>
          </a:p>
          <a:p>
            <a:pPr marL="231775" indent="-231775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เป็นศูนย์กลางการค้าละการเมืองในบริเวณคาบสมุทรภาคใต้</a:t>
            </a:r>
          </a:p>
          <a:p>
            <a:pPr marL="231775" indent="-231775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นับถือศาสนาพราหมณ์-ฮินดู และพระพุทธศาสนานิกายมหายาน</a:t>
            </a:r>
          </a:p>
          <a:p>
            <a:pPr marL="231775" indent="-231775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ต่อมาในพุทธศตวรรษที่ </a:t>
            </a:r>
            <a:r>
              <a:rPr lang="en-US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18 </a:t>
            </a: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ได้รับอิทธิพลพระพุทธศาสนานิกายเถรวาทลัทธิลังกาวงศ์ </a:t>
            </a:r>
          </a:p>
          <a:p>
            <a:pPr marL="231775" indent="-231775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เป็นศูนย์กลางสำคัญของการเผยแผ่พระพุทธศาสนา</a:t>
            </a:r>
            <a:b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</a:b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ในประเทศไทย</a:t>
            </a:r>
          </a:p>
        </p:txBody>
      </p:sp>
      <p:grpSp>
        <p:nvGrpSpPr>
          <p:cNvPr id="17" name="กลุ่ม 1"/>
          <p:cNvGrpSpPr>
            <a:grpSpLocks/>
          </p:cNvGrpSpPr>
          <p:nvPr/>
        </p:nvGrpSpPr>
        <p:grpSpPr bwMode="auto">
          <a:xfrm>
            <a:off x="5984875" y="368300"/>
            <a:ext cx="2798763" cy="6007100"/>
            <a:chOff x="5985623" y="368271"/>
            <a:chExt cx="2798377" cy="6007704"/>
          </a:xfrm>
        </p:grpSpPr>
        <p:pic>
          <p:nvPicPr>
            <p:cNvPr id="18" name="รูปภาพ 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85623" y="368271"/>
              <a:ext cx="2798377" cy="5256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5985623" y="5729798"/>
              <a:ext cx="2798377" cy="64617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th-TH" sz="1800" dirty="0">
                  <a:solidFill>
                    <a:prstClr val="black"/>
                  </a:solidFill>
                  <a:latin typeface="Arial" pitchFamily="34" charset="0"/>
                  <a:cs typeface="Angsana New" pitchFamily="18" charset="-34"/>
                </a:rPr>
                <a:t>พระวิษณุ พบที่หอพระนารายณ์ อำเภอเมือง จ.นครศรีธรรมราช</a:t>
              </a:r>
              <a:endParaRPr lang="th-TH" sz="18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16020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cxnSp>
        <p:nvCxnSpPr>
          <p:cNvPr id="6" name="ตัวเชื่อมต่อตรง 5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ตัวเชื่อมต่อตรง 7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 b="5962"/>
          <a:stretch>
            <a:fillRect/>
          </a:stretch>
        </p:blipFill>
        <p:spPr bwMode="auto">
          <a:xfrm>
            <a:off x="-3175" y="747713"/>
            <a:ext cx="9147175" cy="611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กลุ่ม 14"/>
          <p:cNvGrpSpPr>
            <a:grpSpLocks/>
          </p:cNvGrpSpPr>
          <p:nvPr/>
        </p:nvGrpSpPr>
        <p:grpSpPr bwMode="auto">
          <a:xfrm>
            <a:off x="-107950" y="360363"/>
            <a:ext cx="6264275" cy="615950"/>
            <a:chOff x="-108519" y="360000"/>
            <a:chExt cx="6264695" cy="616675"/>
          </a:xfrm>
        </p:grpSpPr>
        <p:sp>
          <p:nvSpPr>
            <p:cNvPr id="15" name="Rounded Rectangle 10"/>
            <p:cNvSpPr/>
            <p:nvPr/>
          </p:nvSpPr>
          <p:spPr>
            <a:xfrm>
              <a:off x="-108519" y="360000"/>
              <a:ext cx="5472480" cy="5960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17" name="สี่เหลี่ยมผืนผ้า 16"/>
            <p:cNvSpPr>
              <a:spLocks noChangeArrowheads="1"/>
            </p:cNvSpPr>
            <p:nvPr/>
          </p:nvSpPr>
          <p:spPr bwMode="auto">
            <a:xfrm>
              <a:off x="150315" y="361122"/>
              <a:ext cx="6005861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3400" b="1">
                  <a:solidFill>
                    <a:prstClr val="white"/>
                  </a:solidFill>
                  <a:latin typeface="Angsana New" pitchFamily="18" charset="-34"/>
                  <a:cs typeface="Angsana New" pitchFamily="18" charset="-34"/>
                </a:rPr>
                <a:t>อาณาจักรศรีวิชัย (พุทธศตวรรษที่ 13-19)</a:t>
              </a:r>
              <a:endParaRPr lang="th-TH" sz="340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6264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cxnSp>
        <p:nvCxnSpPr>
          <p:cNvPr id="8" name="ตัวเชื่อมต่อตรง 7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ตัวเชื่อมต่อตรง 8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ตัวเชื่อมต่อตรง 5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36538" y="260350"/>
            <a:ext cx="8445500" cy="332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31775" indent="-231775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มีศูนย์กลางที่เมืองปาเล็มบังบนเกาะสุมาตรา</a:t>
            </a:r>
          </a:p>
          <a:p>
            <a:pPr marL="231775" indent="-231775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ระยะแรกเจริญรุ่งเรืองในฐานะศูนย์กลางการค้าทางทะเลระหว่างจีนและอินเดีย</a:t>
            </a:r>
          </a:p>
          <a:p>
            <a:pPr marL="231775" indent="-231775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ต่อมาอำนาจเริ่มเสื่อมลง เพราะจีนแต่ง</a:t>
            </a:r>
          </a:p>
          <a:p>
            <a:pPr>
              <a:lnSpc>
                <a:spcPts val="3600"/>
              </a:lnSpc>
              <a:buClr>
                <a:srgbClr val="F79646">
                  <a:lumMod val="75000"/>
                </a:srgbClr>
              </a:buClr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    เรือสำเภาออกไปค้าขายกับเมืองต่างๆ </a:t>
            </a:r>
          </a:p>
          <a:p>
            <a:pPr marL="231775" indent="-231775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เมื่อจีนเข้ามาค้าขายโดยตรงทำให้</a:t>
            </a:r>
          </a:p>
          <a:p>
            <a:pPr>
              <a:lnSpc>
                <a:spcPts val="3600"/>
              </a:lnSpc>
              <a:buClr>
                <a:srgbClr val="F79646">
                  <a:lumMod val="75000"/>
                </a:srgbClr>
              </a:buClr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    เมืองใหม่หลายแห่งในคาบสมุทร</a:t>
            </a:r>
          </a:p>
          <a:p>
            <a:pPr>
              <a:lnSpc>
                <a:spcPts val="3600"/>
              </a:lnSpc>
              <a:buClr>
                <a:srgbClr val="F79646">
                  <a:lumMod val="75000"/>
                </a:srgbClr>
              </a:buClr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    ตอนใต้ของไทย  เช่น ไชยา</a:t>
            </a:r>
          </a:p>
        </p:txBody>
      </p:sp>
      <p:grpSp>
        <p:nvGrpSpPr>
          <p:cNvPr id="16" name="กลุ่ม 2"/>
          <p:cNvGrpSpPr>
            <a:grpSpLocks/>
          </p:cNvGrpSpPr>
          <p:nvPr/>
        </p:nvGrpSpPr>
        <p:grpSpPr bwMode="auto">
          <a:xfrm>
            <a:off x="6415088" y="1173185"/>
            <a:ext cx="2544762" cy="5470525"/>
            <a:chOff x="6415742" y="836712"/>
            <a:chExt cx="2544056" cy="5470867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15742" y="836712"/>
              <a:ext cx="2544056" cy="5235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6545881" y="5661426"/>
              <a:ext cx="2237754" cy="64615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th-TH" sz="1800" dirty="0">
                  <a:solidFill>
                    <a:prstClr val="black"/>
                  </a:solidFill>
                  <a:latin typeface="Angsana New" pitchFamily="18" charset="-34"/>
                  <a:cs typeface="Angsana New"/>
                </a:rPr>
                <a:t>พระพุทธรูปนาคปรก จากวัดเวียง จังหวัดสุราษฎร์ธานี</a:t>
              </a:r>
            </a:p>
          </p:txBody>
        </p:sp>
      </p:grpSp>
      <p:grpSp>
        <p:nvGrpSpPr>
          <p:cNvPr id="21" name="กลุ่ม 1"/>
          <p:cNvGrpSpPr>
            <a:grpSpLocks/>
          </p:cNvGrpSpPr>
          <p:nvPr/>
        </p:nvGrpSpPr>
        <p:grpSpPr bwMode="auto">
          <a:xfrm>
            <a:off x="2959100" y="1533547"/>
            <a:ext cx="3906838" cy="4910138"/>
            <a:chOff x="2959358" y="1196752"/>
            <a:chExt cx="3906052" cy="4910496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59358" y="1196752"/>
              <a:ext cx="3906052" cy="4134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3549789" y="5461088"/>
              <a:ext cx="2390294" cy="64616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th-TH" sz="1800" dirty="0">
                  <a:solidFill>
                    <a:prstClr val="black"/>
                  </a:solidFill>
                  <a:latin typeface="Angsana New" pitchFamily="18" charset="-34"/>
                  <a:cs typeface="Angsana New"/>
                </a:rPr>
                <a:t>พระโพธิสัตว์</a:t>
              </a:r>
              <a:r>
                <a:rPr lang="th-TH" sz="1800" dirty="0" err="1">
                  <a:solidFill>
                    <a:prstClr val="black"/>
                  </a:solidFill>
                  <a:latin typeface="Angsana New" pitchFamily="18" charset="-34"/>
                  <a:cs typeface="Angsana New"/>
                </a:rPr>
                <a:t>อวโล</a:t>
              </a:r>
              <a:r>
                <a:rPr lang="th-TH" sz="1800" dirty="0">
                  <a:solidFill>
                    <a:prstClr val="black"/>
                  </a:solidFill>
                  <a:latin typeface="Angsana New" pitchFamily="18" charset="-34"/>
                  <a:cs typeface="Angsana New"/>
                </a:rPr>
                <a:t>กิเต</a:t>
              </a:r>
              <a:r>
                <a:rPr lang="th-TH" sz="1800" dirty="0" err="1">
                  <a:solidFill>
                    <a:prstClr val="black"/>
                  </a:solidFill>
                  <a:latin typeface="Angsana New" pitchFamily="18" charset="-34"/>
                  <a:cs typeface="Angsana New"/>
                </a:rPr>
                <a:t>ศวร</a:t>
              </a:r>
              <a:r>
                <a:rPr lang="th-TH" sz="1800" dirty="0">
                  <a:solidFill>
                    <a:prstClr val="black"/>
                  </a:solidFill>
                  <a:latin typeface="Angsana New" pitchFamily="18" charset="-34"/>
                  <a:cs typeface="Angsana New"/>
                </a:rPr>
                <a:t> พบที่  วัดพระบรมธาตุไชยา จ. สุราษฎร์ฯ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1672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cxnSp>
        <p:nvCxnSpPr>
          <p:cNvPr id="9" name="ตัวเชื่อมต่อตรง 8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ตัวเชื่อมต่อตรง 10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ตัวเชื่อมต่อตรง 11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กลุ่ม 2"/>
          <p:cNvGrpSpPr>
            <a:grpSpLocks/>
          </p:cNvGrpSpPr>
          <p:nvPr/>
        </p:nvGrpSpPr>
        <p:grpSpPr bwMode="auto">
          <a:xfrm>
            <a:off x="4503738" y="260350"/>
            <a:ext cx="4778375" cy="6121400"/>
            <a:chOff x="4503077" y="260648"/>
            <a:chExt cx="4778820" cy="6120680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03077" y="260648"/>
              <a:ext cx="4778820" cy="5342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5220694" y="5735292"/>
              <a:ext cx="3167357" cy="64603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th-TH" sz="1800" dirty="0">
                  <a:solidFill>
                    <a:prstClr val="black"/>
                  </a:solidFill>
                  <a:latin typeface="Angsana New" pitchFamily="18" charset="-34"/>
                  <a:cs typeface="Angsana New"/>
                </a:rPr>
                <a:t>พระโพธิสัตว์</a:t>
              </a:r>
              <a:r>
                <a:rPr lang="th-TH" sz="1800" dirty="0" err="1">
                  <a:solidFill>
                    <a:prstClr val="black"/>
                  </a:solidFill>
                  <a:latin typeface="Angsana New" pitchFamily="18" charset="-34"/>
                  <a:cs typeface="Angsana New"/>
                </a:rPr>
                <a:t>อวโล</a:t>
              </a:r>
              <a:r>
                <a:rPr lang="th-TH" sz="1800" dirty="0">
                  <a:solidFill>
                    <a:prstClr val="black"/>
                  </a:solidFill>
                  <a:latin typeface="Angsana New" pitchFamily="18" charset="-34"/>
                  <a:cs typeface="Angsana New"/>
                </a:rPr>
                <a:t>กิเต</a:t>
              </a:r>
              <a:r>
                <a:rPr lang="th-TH" sz="1800" dirty="0" err="1">
                  <a:solidFill>
                    <a:prstClr val="black"/>
                  </a:solidFill>
                  <a:latin typeface="Angsana New" pitchFamily="18" charset="-34"/>
                  <a:cs typeface="Angsana New"/>
                </a:rPr>
                <a:t>ศวร</a:t>
              </a:r>
              <a:r>
                <a:rPr lang="th-TH" sz="1800" dirty="0">
                  <a:solidFill>
                    <a:prstClr val="black"/>
                  </a:solidFill>
                  <a:latin typeface="Angsana New" pitchFamily="18" charset="-34"/>
                  <a:cs typeface="Angsana New"/>
                </a:rPr>
                <a:t> วัดพระบรมธาตุไชยา จ.สุราษฎร์ธานี</a:t>
              </a:r>
            </a:p>
          </p:txBody>
        </p:sp>
      </p:grpSp>
      <p:grpSp>
        <p:nvGrpSpPr>
          <p:cNvPr id="17" name="กลุ่ม 1"/>
          <p:cNvGrpSpPr>
            <a:grpSpLocks/>
          </p:cNvGrpSpPr>
          <p:nvPr/>
        </p:nvGrpSpPr>
        <p:grpSpPr bwMode="auto">
          <a:xfrm>
            <a:off x="611188" y="260350"/>
            <a:ext cx="3292475" cy="6202363"/>
            <a:chOff x="611560" y="260648"/>
            <a:chExt cx="3292146" cy="6201980"/>
          </a:xfrm>
        </p:grpSpPr>
        <p:pic>
          <p:nvPicPr>
            <p:cNvPr id="18" name="Picture 2" descr="รูปภาพ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11560" y="260648"/>
              <a:ext cx="3292146" cy="5830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1324276" y="6092763"/>
              <a:ext cx="1728615" cy="36986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th-TH" sz="1800" dirty="0">
                  <a:solidFill>
                    <a:prstClr val="black"/>
                  </a:solidFill>
                  <a:latin typeface="Angsana New" pitchFamily="18" charset="-34"/>
                  <a:cs typeface="Angsana New"/>
                </a:rPr>
                <a:t>พระวิษณุ พบที่ จ. พังงา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557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cxnSp>
        <p:nvCxnSpPr>
          <p:cNvPr id="6" name="ตัวเชื่อมต่อตรง 5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ตัวเชื่อมต่อตรง 7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กลุ่ม 14"/>
          <p:cNvGrpSpPr>
            <a:grpSpLocks/>
          </p:cNvGrpSpPr>
          <p:nvPr/>
        </p:nvGrpSpPr>
        <p:grpSpPr bwMode="auto">
          <a:xfrm>
            <a:off x="-107950" y="360363"/>
            <a:ext cx="6264275" cy="615950"/>
            <a:chOff x="-108519" y="360000"/>
            <a:chExt cx="6264695" cy="616675"/>
          </a:xfrm>
        </p:grpSpPr>
        <p:sp>
          <p:nvSpPr>
            <p:cNvPr id="16" name="Rounded Rectangle 10"/>
            <p:cNvSpPr/>
            <p:nvPr/>
          </p:nvSpPr>
          <p:spPr>
            <a:xfrm>
              <a:off x="-108519" y="360000"/>
              <a:ext cx="5832866" cy="5960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36874" name="สี่เหลี่ยมผืนผ้า 16"/>
            <p:cNvSpPr>
              <a:spLocks noChangeArrowheads="1"/>
            </p:cNvSpPr>
            <p:nvPr/>
          </p:nvSpPr>
          <p:spPr bwMode="auto">
            <a:xfrm>
              <a:off x="150315" y="361122"/>
              <a:ext cx="6005861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3400" b="1">
                  <a:solidFill>
                    <a:prstClr val="white"/>
                  </a:solidFill>
                  <a:latin typeface="Angsana New" pitchFamily="18" charset="-34"/>
                  <a:cs typeface="Angsana New" pitchFamily="18" charset="-34"/>
                </a:rPr>
                <a:t>อาณาจักรโคตรบูรณ์ (พุทธศตวรรษที่ 12-16)</a:t>
              </a:r>
              <a:endParaRPr lang="th-TH" sz="340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85091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cxnSp>
        <p:nvCxnSpPr>
          <p:cNvPr id="8" name="ตัวเชื่อมต่อตรง 7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ตัวเชื่อมต่อตรง 8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ตัวเชื่อมต่อตรง 5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6538" y="500042"/>
            <a:ext cx="8445500" cy="5632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46063" indent="-246063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มีศูนย์กลางอยู่ที่นครพนม ครอบคลุม</a:t>
            </a:r>
          </a:p>
          <a:p>
            <a:pPr marL="246063" indent="-246063">
              <a:lnSpc>
                <a:spcPts val="3600"/>
              </a:lnSpc>
              <a:buClr>
                <a:srgbClr val="F79646">
                  <a:lumMod val="75000"/>
                </a:srgbClr>
              </a:buClr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	พื้นที่ภาคตะวันออกเฉียงเหนือ </a:t>
            </a:r>
          </a:p>
          <a:p>
            <a:pPr marL="246063" indent="-246063">
              <a:lnSpc>
                <a:spcPts val="3600"/>
              </a:lnSpc>
              <a:buClr>
                <a:srgbClr val="F79646">
                  <a:lumMod val="75000"/>
                </a:srgbClr>
              </a:buClr>
              <a:tabLst>
                <a:tab pos="231775" algn="l"/>
              </a:tabLst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	และดินแดนฝั่งซ้ายแม่น้ำโขง</a:t>
            </a:r>
          </a:p>
          <a:p>
            <a:pPr marL="246063" indent="-246063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นับถือพระพุทธศาสนานิกายเถรวาท</a:t>
            </a:r>
          </a:p>
          <a:p>
            <a:pPr marL="246063" indent="-246063">
              <a:lnSpc>
                <a:spcPts val="3600"/>
              </a:lnSpc>
              <a:buClr>
                <a:srgbClr val="F79646">
                  <a:lumMod val="75000"/>
                </a:srgbClr>
              </a:buClr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    	ตามแบบทวารวดี และมีความเชื่อ</a:t>
            </a:r>
          </a:p>
          <a:p>
            <a:pPr marL="246063" indent="-246063">
              <a:lnSpc>
                <a:spcPts val="3600"/>
              </a:lnSpc>
              <a:buClr>
                <a:srgbClr val="F79646">
                  <a:lumMod val="75000"/>
                </a:srgbClr>
              </a:buClr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	พื้นเมืองเรื่องการบูชาพญานาค</a:t>
            </a:r>
          </a:p>
          <a:p>
            <a:pPr marL="246063" indent="-246063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พระธาตุพนม </a:t>
            </a:r>
            <a:r>
              <a:rPr lang="th-TH" sz="2600" dirty="0" err="1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เป็นศา</a:t>
            </a: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สนสถานที่สำคัญ</a:t>
            </a:r>
          </a:p>
          <a:p>
            <a:pPr marL="246063" indent="-246063">
              <a:lnSpc>
                <a:spcPts val="3600"/>
              </a:lnSpc>
              <a:buClr>
                <a:srgbClr val="F79646">
                  <a:lumMod val="75000"/>
                </a:srgbClr>
              </a:buClr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 	ของอาณาจักร</a:t>
            </a:r>
          </a:p>
          <a:p>
            <a:pPr marL="246063" indent="-246063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พุทธศตวรรษที่ </a:t>
            </a:r>
            <a:r>
              <a:rPr lang="en-US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18 </a:t>
            </a: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พระเจ้า</a:t>
            </a:r>
            <a:r>
              <a:rPr lang="th-TH" sz="2600" dirty="0" err="1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ชัยวร</a:t>
            </a: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มันที่ </a:t>
            </a:r>
            <a:r>
              <a:rPr lang="en-US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7 </a:t>
            </a:r>
            <a:endParaRPr lang="th-TH" sz="2600" dirty="0">
              <a:solidFill>
                <a:prstClr val="black"/>
              </a:solidFill>
              <a:latin typeface="Angsana New" panose="02020603050405020304" pitchFamily="18" charset="-34"/>
              <a:cs typeface="Angsana New" pitchFamily="18" charset="-34"/>
            </a:endParaRPr>
          </a:p>
          <a:p>
            <a:pPr marL="246063" indent="-246063">
              <a:lnSpc>
                <a:spcPts val="3600"/>
              </a:lnSpc>
              <a:buClr>
                <a:srgbClr val="F79646">
                  <a:lumMod val="75000"/>
                </a:srgbClr>
              </a:buClr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	แห่งอาจักรขอมได้ครอบครองดินแดน</a:t>
            </a:r>
          </a:p>
          <a:p>
            <a:pPr marL="246063" indent="-246063">
              <a:lnSpc>
                <a:spcPts val="3600"/>
              </a:lnSpc>
              <a:buClr>
                <a:srgbClr val="F79646">
                  <a:lumMod val="75000"/>
                </a:srgbClr>
              </a:buClr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    ในภาคตะวันออกเฉียงเหนือของไทย</a:t>
            </a:r>
          </a:p>
          <a:p>
            <a:pPr marL="246063" indent="-246063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ต่อมาโคตรบูรณ์ตกเป็นเมืองขึ้นของล้านช้าง</a:t>
            </a:r>
          </a:p>
        </p:txBody>
      </p:sp>
      <p:grpSp>
        <p:nvGrpSpPr>
          <p:cNvPr id="15" name="กลุ่ม 1"/>
          <p:cNvGrpSpPr>
            <a:grpSpLocks/>
          </p:cNvGrpSpPr>
          <p:nvPr/>
        </p:nvGrpSpPr>
        <p:grpSpPr bwMode="auto">
          <a:xfrm>
            <a:off x="4198967" y="817569"/>
            <a:ext cx="4659313" cy="3540125"/>
            <a:chOff x="4124445" y="493906"/>
            <a:chExt cx="4659555" cy="3539624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extLst/>
            </a:blip>
            <a:srcRect/>
            <a:stretch>
              <a:fillRect/>
            </a:stretch>
          </p:blipFill>
          <p:spPr bwMode="auto">
            <a:xfrm>
              <a:off x="4139952" y="493906"/>
              <a:ext cx="4637982" cy="307034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  <p:sp>
          <p:nvSpPr>
            <p:cNvPr id="17" name="TextBox 16"/>
            <p:cNvSpPr txBox="1"/>
            <p:nvPr/>
          </p:nvSpPr>
          <p:spPr>
            <a:xfrm>
              <a:off x="4124445" y="3663694"/>
              <a:ext cx="4659555" cy="36983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th-TH" sz="1800" dirty="0">
                  <a:solidFill>
                    <a:prstClr val="black"/>
                  </a:solidFill>
                  <a:latin typeface="Angsana New" pitchFamily="18" charset="-34"/>
                  <a:cs typeface="Angsana New"/>
                </a:rPr>
                <a:t>แผนที่อาณาจักรโคตรบูรณ์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4576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cxnSp>
        <p:nvCxnSpPr>
          <p:cNvPr id="6" name="ตัวเชื่อมต่อตรง 5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ตัวเชื่อมต่อตรง 7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/>
          <a:srcRect l="1404" r="623" b="6618"/>
          <a:stretch>
            <a:fillRect/>
          </a:stretch>
        </p:blipFill>
        <p:spPr bwMode="auto">
          <a:xfrm>
            <a:off x="0" y="912813"/>
            <a:ext cx="9144000" cy="594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กลุ่ม 14"/>
          <p:cNvGrpSpPr>
            <a:grpSpLocks/>
          </p:cNvGrpSpPr>
          <p:nvPr/>
        </p:nvGrpSpPr>
        <p:grpSpPr bwMode="auto">
          <a:xfrm>
            <a:off x="-107950" y="360363"/>
            <a:ext cx="6264275" cy="615950"/>
            <a:chOff x="-108519" y="360000"/>
            <a:chExt cx="6264695" cy="616675"/>
          </a:xfrm>
        </p:grpSpPr>
        <p:sp>
          <p:nvSpPr>
            <p:cNvPr id="17" name="Rounded Rectangle 10"/>
            <p:cNvSpPr/>
            <p:nvPr/>
          </p:nvSpPr>
          <p:spPr>
            <a:xfrm>
              <a:off x="-108519" y="360000"/>
              <a:ext cx="5832866" cy="5960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18" name="สี่เหลี่ยมผืนผ้า 16"/>
            <p:cNvSpPr>
              <a:spLocks noChangeArrowheads="1"/>
            </p:cNvSpPr>
            <p:nvPr/>
          </p:nvSpPr>
          <p:spPr bwMode="auto">
            <a:xfrm>
              <a:off x="150315" y="361122"/>
              <a:ext cx="6005861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3400" b="1">
                  <a:solidFill>
                    <a:prstClr val="white"/>
                  </a:solidFill>
                  <a:latin typeface="Angsana New" pitchFamily="18" charset="-34"/>
                  <a:cs typeface="Angsana New" pitchFamily="18" charset="-34"/>
                </a:rPr>
                <a:t>อาณาจักรอิศานปุระ (พุทธศตวรรษที่ 12-18)</a:t>
              </a:r>
              <a:endParaRPr lang="th-TH" sz="340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11752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90" y="-297"/>
            <a:ext cx="9169179" cy="6858594"/>
          </a:xfrm>
          <a:prstGeom prst="rect">
            <a:avLst/>
          </a:prstGeom>
        </p:spPr>
      </p:pic>
      <p:cxnSp>
        <p:nvCxnSpPr>
          <p:cNvPr id="6" name="ตัวเชื่อมต่อตรง 5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ตัวเชื่อมต่อตรง 7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สี่เหลี่ยมผืนผ้า 1"/>
          <p:cNvSpPr/>
          <p:nvPr/>
        </p:nvSpPr>
        <p:spPr>
          <a:xfrm>
            <a:off x="214282" y="1071546"/>
            <a:ext cx="4983162" cy="332263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1938" defTabSz="261938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cs typeface="Angsana New"/>
              </a:rPr>
              <a:t>เป็นอาณาจักรที่มีหลักฐานแน่นอน</a:t>
            </a:r>
          </a:p>
          <a:p>
            <a:pPr indent="261938" defTabSz="261938">
              <a:lnSpc>
                <a:spcPts val="3600"/>
              </a:lnSpc>
              <a:buClr>
                <a:srgbClr val="F79646">
                  <a:lumMod val="75000"/>
                </a:srgbClr>
              </a:buClr>
              <a:defRPr/>
            </a:pPr>
            <a:r>
              <a:rPr lang="th-TH" sz="2600" dirty="0">
                <a:solidFill>
                  <a:prstClr val="black"/>
                </a:solidFill>
                <a:cs typeface="Angsana New"/>
              </a:rPr>
              <a:t>แห่งแรกบนพื้นแผ่นดินไทย สันนิษฐานว่า</a:t>
            </a:r>
            <a:br>
              <a:rPr lang="th-TH" sz="2600" dirty="0">
                <a:solidFill>
                  <a:prstClr val="black"/>
                </a:solidFill>
                <a:cs typeface="Angsana New"/>
              </a:rPr>
            </a:br>
            <a:r>
              <a:rPr lang="th-TH" sz="2600" dirty="0">
                <a:solidFill>
                  <a:prstClr val="black"/>
                </a:solidFill>
                <a:cs typeface="Angsana New"/>
              </a:rPr>
              <a:t>	มีศูนย์กลางอยู่ที่จังหวัดนครปฐม </a:t>
            </a:r>
          </a:p>
          <a:p>
            <a:pPr indent="261938" defTabSz="261938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cs typeface="Angsana New"/>
              </a:rPr>
              <a:t>หลักฐานสมัยทวารวดี เช่น ธรรมจักรศิลา  </a:t>
            </a:r>
            <a:br>
              <a:rPr lang="th-TH" sz="2600" dirty="0">
                <a:solidFill>
                  <a:prstClr val="black"/>
                </a:solidFill>
                <a:cs typeface="Angsana New"/>
              </a:rPr>
            </a:br>
            <a:r>
              <a:rPr lang="th-TH" sz="2600" dirty="0">
                <a:solidFill>
                  <a:prstClr val="black"/>
                </a:solidFill>
                <a:cs typeface="Angsana New"/>
              </a:rPr>
              <a:t>	จุลประโทนเจดีย์ และฐานอาคารที่วัดพระเมรุ</a:t>
            </a:r>
          </a:p>
          <a:p>
            <a:pPr indent="261938" defTabSz="261938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cs typeface="Angsana New"/>
              </a:rPr>
              <a:t>ทวารวดีได้รับอิทธิพลอินเดีย เช่น การปกครอง	โดยกษัตริย์ ศาสนาพราหมณ์-ฮินดู พระพุทธศาสนา</a:t>
            </a:r>
          </a:p>
        </p:txBody>
      </p:sp>
      <p:grpSp>
        <p:nvGrpSpPr>
          <p:cNvPr id="15" name="กลุ่ม 3"/>
          <p:cNvGrpSpPr>
            <a:grpSpLocks/>
          </p:cNvGrpSpPr>
          <p:nvPr/>
        </p:nvGrpSpPr>
        <p:grpSpPr bwMode="auto">
          <a:xfrm>
            <a:off x="4562475" y="333375"/>
            <a:ext cx="4157663" cy="5975350"/>
            <a:chOff x="4562110" y="333063"/>
            <a:chExt cx="4157326" cy="5976257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62110" y="333063"/>
              <a:ext cx="4157326" cy="5736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5065307" y="5939377"/>
              <a:ext cx="3608095" cy="36994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th-TH" sz="1800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พระพุทธรูปศิลาขาวที่วัดพระปฐมเจดีย์ จังหวัดนครปฐม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8355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cxnSp>
        <p:nvCxnSpPr>
          <p:cNvPr id="8" name="ตัวเชื่อมต่อตรง 7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ตัวเชื่อมต่อตรง 8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ตัวเชื่อมต่อตรง 5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กลุ่ม 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4"/>
            <a:srcRect r="1035"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1331913" y="4405313"/>
              <a:ext cx="2376487" cy="36988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th-TH" sz="1800" dirty="0">
                  <a:solidFill>
                    <a:prstClr val="black"/>
                  </a:solidFill>
                  <a:latin typeface="Angsana New" pitchFamily="18" charset="-34"/>
                  <a:cs typeface="Angsana New"/>
                </a:rPr>
                <a:t>ปราสาทหินพนมรุ้ง จังหวัดบุรีรัมย์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34950" y="260350"/>
            <a:ext cx="8297863" cy="332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231775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tabLst>
                <a:tab pos="174625" algn="l"/>
              </a:tabLst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มีอำนาจและเจริญรุ่งเรืองสูงสุดในสมัยพระเจ้าสุ</a:t>
            </a:r>
            <a:r>
              <a:rPr lang="th-TH" sz="2600" dirty="0" err="1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ริยวร</a:t>
            </a: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มันที่ </a:t>
            </a:r>
            <a:r>
              <a:rPr lang="en-US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2</a:t>
            </a:r>
          </a:p>
          <a:p>
            <a:pPr indent="231775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tabLst>
                <a:tab pos="174625" algn="l"/>
              </a:tabLst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สร้างปราสาทหินขนาดใหญ่มากมาย </a:t>
            </a:r>
          </a:p>
          <a:p>
            <a:pPr indent="231775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tabLst>
                <a:tab pos="174625" algn="l"/>
              </a:tabLst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เผยแพร่</a:t>
            </a:r>
            <a:r>
              <a:rPr lang="th-TH" sz="2600" dirty="0" err="1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อารย</a:t>
            </a: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ธรรมไปยังรัฐข้างเคียงหลาย</a:t>
            </a:r>
          </a:p>
          <a:p>
            <a:pPr indent="231775">
              <a:lnSpc>
                <a:spcPts val="3600"/>
              </a:lnSpc>
              <a:buClr>
                <a:srgbClr val="F79646">
                  <a:lumMod val="75000"/>
                </a:srgbClr>
              </a:buClr>
              <a:tabLst>
                <a:tab pos="174625" algn="l"/>
              </a:tabLst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ด้าน เช่น การปกครองแบบสมบูรณาญาสิทธิราชย์</a:t>
            </a:r>
          </a:p>
          <a:p>
            <a:pPr indent="231775">
              <a:lnSpc>
                <a:spcPts val="3600"/>
              </a:lnSpc>
              <a:buClr>
                <a:srgbClr val="F79646">
                  <a:lumMod val="75000"/>
                </a:srgbClr>
              </a:buClr>
              <a:tabLst>
                <a:tab pos="174625" algn="l"/>
              </a:tabLst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ความเป็นสมมติเทพของกษัตริย์  การปกครองแบบ</a:t>
            </a:r>
          </a:p>
          <a:p>
            <a:pPr indent="231775">
              <a:lnSpc>
                <a:spcPts val="3600"/>
              </a:lnSpc>
              <a:buClr>
                <a:srgbClr val="F79646">
                  <a:lumMod val="75000"/>
                </a:srgbClr>
              </a:buClr>
              <a:tabLst>
                <a:tab pos="174625" algn="l"/>
              </a:tabLst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จตุสดมภ์ กฎหมายพระธรรมศาสตร์ ศาสนา</a:t>
            </a:r>
          </a:p>
          <a:p>
            <a:pPr indent="231775">
              <a:lnSpc>
                <a:spcPts val="3600"/>
              </a:lnSpc>
              <a:buClr>
                <a:srgbClr val="F79646">
                  <a:lumMod val="75000"/>
                </a:srgbClr>
              </a:buClr>
              <a:tabLst>
                <a:tab pos="174625" algn="l"/>
              </a:tabLst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พราหมณ์-ฮินดู  พระพุทธศาสนานิกายมหายาน</a:t>
            </a:r>
          </a:p>
        </p:txBody>
      </p:sp>
    </p:spTree>
    <p:extLst>
      <p:ext uri="{BB962C8B-B14F-4D97-AF65-F5344CB8AC3E}">
        <p14:creationId xmlns:p14="http://schemas.microsoft.com/office/powerpoint/2010/main" val="37113819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cxnSp>
        <p:nvCxnSpPr>
          <p:cNvPr id="8" name="ตัวเชื่อมต่อตรง 7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ตัวเชื่อมต่อตรง 8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ตัวเชื่อมต่อตรง 5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 bwMode="auto">
          <a:xfrm>
            <a:off x="463441" y="261938"/>
            <a:ext cx="4037121" cy="302418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7" name="ลูกศรซ้าย 17"/>
          <p:cNvSpPr/>
          <p:nvPr/>
        </p:nvSpPr>
        <p:spPr bwMode="auto">
          <a:xfrm>
            <a:off x="4786314" y="549275"/>
            <a:ext cx="3729038" cy="2454275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ts val="2900"/>
              </a:lnSpc>
              <a:defRPr/>
            </a:pPr>
            <a:r>
              <a:rPr lang="th-TH" sz="2400" dirty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ธรรมศาลา สร้างขึ้นเพื่อเป็นที่พักสำหรับคนเดินทาง เช่น ปราสาท</a:t>
            </a:r>
            <a:br>
              <a:rPr lang="th-TH" sz="2400" dirty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dirty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ตา</a:t>
            </a:r>
            <a:r>
              <a:rPr lang="th-TH" sz="2400" dirty="0" err="1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เมือน</a:t>
            </a:r>
            <a:endParaRPr lang="th-TH" sz="2400" dirty="0">
              <a:solidFill>
                <a:prstClr val="black"/>
              </a:solidFill>
              <a:latin typeface="Angsana New" pitchFamily="18" charset="-34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/>
          </a:blip>
          <a:srcRect/>
          <a:stretch/>
        </p:blipFill>
        <p:spPr bwMode="auto">
          <a:xfrm>
            <a:off x="4714876" y="3494088"/>
            <a:ext cx="3958622" cy="286226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1" name="ลูกศรขวา 18"/>
          <p:cNvSpPr/>
          <p:nvPr/>
        </p:nvSpPr>
        <p:spPr bwMode="auto">
          <a:xfrm>
            <a:off x="579437" y="3789363"/>
            <a:ext cx="3992563" cy="2516187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ts val="2900"/>
              </a:lnSpc>
              <a:buClr>
                <a:srgbClr val="F79646">
                  <a:lumMod val="75000"/>
                </a:srgbClr>
              </a:buClr>
              <a:tabLst>
                <a:tab pos="246063" algn="l"/>
              </a:tabLst>
              <a:defRPr/>
            </a:pPr>
            <a:r>
              <a:rPr lang="th-TH" sz="2400" dirty="0" err="1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อโรค</a:t>
            </a:r>
            <a:r>
              <a:rPr lang="th-TH" sz="2400" dirty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ยาศาลาหรือสุขศาล สถานพยาบาลผู้ป่วยในชุมชน เช่น ปราสาทตา</a:t>
            </a:r>
            <a:r>
              <a:rPr lang="th-TH" sz="2400" dirty="0" err="1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เมือนโต๊จ</a:t>
            </a:r>
            <a:endParaRPr lang="th-TH" sz="2400" dirty="0">
              <a:solidFill>
                <a:prstClr val="black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92916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cxnSp>
        <p:nvCxnSpPr>
          <p:cNvPr id="6" name="ตัวเชื่อมต่อตรง 5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ตัวเชื่อมต่อตรง 7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9120"/>
            <a:ext cx="8892480" cy="668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กลุ่ม 14"/>
          <p:cNvGrpSpPr>
            <a:grpSpLocks/>
          </p:cNvGrpSpPr>
          <p:nvPr/>
        </p:nvGrpSpPr>
        <p:grpSpPr bwMode="auto">
          <a:xfrm>
            <a:off x="-107950" y="360363"/>
            <a:ext cx="5759450" cy="615950"/>
            <a:chOff x="-108519" y="360000"/>
            <a:chExt cx="5760639" cy="616675"/>
          </a:xfrm>
        </p:grpSpPr>
        <p:sp>
          <p:nvSpPr>
            <p:cNvPr id="16" name="Rounded Rectangle 10"/>
            <p:cNvSpPr/>
            <p:nvPr/>
          </p:nvSpPr>
          <p:spPr>
            <a:xfrm>
              <a:off x="-108519" y="360000"/>
              <a:ext cx="5184258" cy="5960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19466" name="สี่เหลี่ยมผืนผ้า 16"/>
            <p:cNvSpPr>
              <a:spLocks noChangeArrowheads="1"/>
            </p:cNvSpPr>
            <p:nvPr/>
          </p:nvSpPr>
          <p:spPr bwMode="auto">
            <a:xfrm>
              <a:off x="150315" y="361122"/>
              <a:ext cx="5501805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3400" b="1">
                  <a:solidFill>
                    <a:prstClr val="white"/>
                  </a:solidFill>
                  <a:latin typeface="Angsana New" pitchFamily="18" charset="-34"/>
                  <a:cs typeface="Angsana New" pitchFamily="18" charset="-34"/>
                </a:rPr>
                <a:t>อาณาจักรละโว้ (พุทธศตวรรษที่ 12-18)</a:t>
              </a:r>
              <a:endParaRPr lang="th-TH" sz="340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6648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cxnSp>
        <p:nvCxnSpPr>
          <p:cNvPr id="6" name="ตัวเชื่อมต่อตรง 5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ตัวเชื่อมต่อตรง 7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สี่เหลี่ยมผืนผ้า 3"/>
          <p:cNvSpPr>
            <a:spLocks noChangeArrowheads="1"/>
          </p:cNvSpPr>
          <p:nvPr/>
        </p:nvSpPr>
        <p:spPr bwMode="auto">
          <a:xfrm>
            <a:off x="428596" y="1142984"/>
            <a:ext cx="4232275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1938" indent="-261938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E46C0A"/>
              </a:buClr>
              <a:buFont typeface="Arial" pitchFamily="34" charset="0"/>
              <a:buChar char="•"/>
            </a:pPr>
            <a:r>
              <a:rPr lang="th-TH" sz="26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ช่วงแรกละโว้รับวัฒนธรรมจากอินเดีย เช่น แนวคิดเรื่องการปกครองโดยกษัตริย์  มีการแบ่งชนชั้นทางสังคม</a:t>
            </a:r>
          </a:p>
          <a:p>
            <a:pPr marL="261938" indent="-261938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E46C0A"/>
              </a:buClr>
              <a:buFont typeface="Arial" pitchFamily="34" charset="0"/>
              <a:buChar char="•"/>
            </a:pPr>
            <a:r>
              <a:rPr lang="th-TH" sz="26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มีการนับถือพระพุทธศาสนานิกายเถรวาทและมหายาน รวมทั้งความเชื่อเรื่องการ</a:t>
            </a:r>
            <a:br>
              <a:rPr lang="th-TH" sz="26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6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นับถือ</a:t>
            </a:r>
            <a:r>
              <a:rPr lang="th-TH" sz="2600" dirty="0" err="1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บรรพบุรุษ</a:t>
            </a:r>
            <a:r>
              <a:rPr lang="th-TH" sz="26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และยกย่องสตรี</a:t>
            </a:r>
          </a:p>
          <a:p>
            <a:pPr marL="261938" indent="-261938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E46C0A"/>
              </a:buClr>
              <a:buFont typeface="Arial" pitchFamily="34" charset="0"/>
              <a:buChar char="•"/>
            </a:pPr>
            <a:r>
              <a:rPr lang="th-TH" sz="26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อาชีพสำคัญ คือ การเกษตร</a:t>
            </a:r>
          </a:p>
          <a:p>
            <a:pPr marL="261938" indent="-261938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E46C0A"/>
              </a:buClr>
              <a:buFont typeface="Arial" pitchFamily="34" charset="0"/>
              <a:buChar char="•"/>
            </a:pPr>
            <a:r>
              <a:rPr lang="th-TH" sz="26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มีการติดต่อค้าขายกับชุมชนต่างถิ่น</a:t>
            </a:r>
          </a:p>
        </p:txBody>
      </p:sp>
      <p:grpSp>
        <p:nvGrpSpPr>
          <p:cNvPr id="16" name="กลุ่ม 1"/>
          <p:cNvGrpSpPr>
            <a:grpSpLocks/>
          </p:cNvGrpSpPr>
          <p:nvPr/>
        </p:nvGrpSpPr>
        <p:grpSpPr bwMode="auto">
          <a:xfrm>
            <a:off x="5184775" y="360363"/>
            <a:ext cx="3598863" cy="5894387"/>
            <a:chOff x="5184379" y="360000"/>
            <a:chExt cx="3599621" cy="5895533"/>
          </a:xfrm>
        </p:grpSpPr>
        <p:pic>
          <p:nvPicPr>
            <p:cNvPr id="17" name="รูปภาพ 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84379" y="360000"/>
              <a:ext cx="3599621" cy="5895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5527351" y="5464804"/>
              <a:ext cx="2986717" cy="36837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th-TH" sz="1800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สิงห์ปูนปั้นแบบทวารวดี   พบที่จังหวัดลพบุรี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12294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cxnSp>
        <p:nvCxnSpPr>
          <p:cNvPr id="6" name="ตัวเชื่อมต่อตรง 5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ตัวเชื่อมต่อตรง 7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4282" y="1428736"/>
            <a:ext cx="3983037" cy="332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61938" indent="-261938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cs typeface="Angsana New"/>
              </a:rPr>
              <a:t>ต่อมาขอมสมัยพระเจ้าสุ</a:t>
            </a:r>
            <a:r>
              <a:rPr lang="th-TH" sz="2600" dirty="0" err="1">
                <a:solidFill>
                  <a:prstClr val="black"/>
                </a:solidFill>
                <a:cs typeface="Angsana New"/>
              </a:rPr>
              <a:t>ริยวร</a:t>
            </a:r>
            <a:r>
              <a:rPr lang="th-TH" sz="2600" dirty="0">
                <a:solidFill>
                  <a:prstClr val="black"/>
                </a:solidFill>
                <a:cs typeface="Angsana New"/>
              </a:rPr>
              <a:t>มันที่ 1</a:t>
            </a:r>
            <a:endParaRPr lang="en-US" sz="2600" dirty="0">
              <a:solidFill>
                <a:prstClr val="black"/>
              </a:solidFill>
            </a:endParaRPr>
          </a:p>
          <a:p>
            <a:pPr>
              <a:lnSpc>
                <a:spcPts val="3600"/>
              </a:lnSpc>
              <a:buClr>
                <a:srgbClr val="F79646">
                  <a:lumMod val="75000"/>
                </a:srgbClr>
              </a:buClr>
              <a:defRPr/>
            </a:pPr>
            <a:r>
              <a:rPr lang="th-TH" sz="2600" dirty="0">
                <a:solidFill>
                  <a:prstClr val="black"/>
                </a:solidFill>
                <a:cs typeface="Angsana New"/>
              </a:rPr>
              <a:t>     เข้าปกครองละโว้ในฐานะประเทศราช</a:t>
            </a:r>
          </a:p>
          <a:p>
            <a:pPr marL="261938" indent="-261938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cs typeface="Angsana New"/>
              </a:rPr>
              <a:t>มีการบังคับใช้กฎหมายและระบบ      ตุลาการ คือ ศาลสภา</a:t>
            </a:r>
          </a:p>
          <a:p>
            <a:pPr marL="261938" indent="-261938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cs typeface="Angsana New"/>
              </a:rPr>
              <a:t>หลังสมัยพระเจ้า</a:t>
            </a:r>
            <a:r>
              <a:rPr lang="th-TH" sz="2600" dirty="0" err="1">
                <a:solidFill>
                  <a:prstClr val="black"/>
                </a:solidFill>
                <a:cs typeface="Angsana New"/>
              </a:rPr>
              <a:t>ชัยวร</a:t>
            </a:r>
            <a:r>
              <a:rPr lang="th-TH" sz="2600" dirty="0">
                <a:solidFill>
                  <a:prstClr val="black"/>
                </a:solidFill>
                <a:cs typeface="Angsana New"/>
              </a:rPr>
              <a:t>มันที่ 7 ขอมเสื่อมอำนาจ ทำให้อิทธิพลขอมในละโว้หมดตามไปด้วย</a:t>
            </a:r>
          </a:p>
        </p:txBody>
      </p:sp>
      <p:grpSp>
        <p:nvGrpSpPr>
          <p:cNvPr id="18" name="กลุ่ม 2"/>
          <p:cNvGrpSpPr>
            <a:grpSpLocks/>
          </p:cNvGrpSpPr>
          <p:nvPr/>
        </p:nvGrpSpPr>
        <p:grpSpPr bwMode="auto">
          <a:xfrm>
            <a:off x="4349750" y="700106"/>
            <a:ext cx="4433888" cy="5372100"/>
            <a:chOff x="4349238" y="374425"/>
            <a:chExt cx="4434762" cy="5372783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49238" y="374425"/>
              <a:ext cx="4414120" cy="48075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sp>
          <p:nvSpPr>
            <p:cNvPr id="20" name="TextBox 19"/>
            <p:cNvSpPr txBox="1"/>
            <p:nvPr/>
          </p:nvSpPr>
          <p:spPr>
            <a:xfrm>
              <a:off x="4358765" y="5377274"/>
              <a:ext cx="4425235" cy="36993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th-TH" sz="1800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ภาพสลักขบวนทหารละโว้ที่ระเบียงปราสาทนครวัด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74528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cxnSp>
        <p:nvCxnSpPr>
          <p:cNvPr id="6" name="ตัวเชื่อมต่อตรง 5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ตัวเชื่อมต่อตรง 7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013" y="569933"/>
            <a:ext cx="842962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แผนผังลำดับงาน: เทปเจาะรู 11"/>
          <p:cNvSpPr/>
          <p:nvPr/>
        </p:nvSpPr>
        <p:spPr>
          <a:xfrm>
            <a:off x="354013" y="5419745"/>
            <a:ext cx="8443912" cy="866775"/>
          </a:xfrm>
          <a:prstGeom prst="flowChartPunchedTap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ts val="3600"/>
              </a:lnSpc>
              <a:tabLst>
                <a:tab pos="536575" algn="l"/>
              </a:tabLst>
              <a:defRPr/>
            </a:pPr>
            <a:r>
              <a:rPr lang="th-TH" sz="2400" dirty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ทับหลัง สมัยลพบุรี อิทธิพลศิลปะขอมแบบนครวัด พบที่ประสาทศีขรภูมิ จังหวัดสุรินทร์ </a:t>
            </a:r>
          </a:p>
        </p:txBody>
      </p:sp>
    </p:spTree>
    <p:extLst>
      <p:ext uri="{BB962C8B-B14F-4D97-AF65-F5344CB8AC3E}">
        <p14:creationId xmlns:p14="http://schemas.microsoft.com/office/powerpoint/2010/main" val="18372948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cxnSp>
        <p:nvCxnSpPr>
          <p:cNvPr id="6" name="ตัวเชื่อมต่อตรง 5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ตัวเชื่อมต่อตรง 7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-444500"/>
            <a:ext cx="5435600" cy="732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กลุ่ม 14"/>
          <p:cNvGrpSpPr>
            <a:grpSpLocks/>
          </p:cNvGrpSpPr>
          <p:nvPr/>
        </p:nvGrpSpPr>
        <p:grpSpPr bwMode="auto">
          <a:xfrm>
            <a:off x="-107950" y="360363"/>
            <a:ext cx="6264275" cy="615950"/>
            <a:chOff x="-108519" y="360000"/>
            <a:chExt cx="6264695" cy="616675"/>
          </a:xfrm>
        </p:grpSpPr>
        <p:sp>
          <p:nvSpPr>
            <p:cNvPr id="16" name="Rounded Rectangle 10"/>
            <p:cNvSpPr/>
            <p:nvPr/>
          </p:nvSpPr>
          <p:spPr>
            <a:xfrm>
              <a:off x="-108519" y="360000"/>
              <a:ext cx="6264695" cy="5960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23562" name="สี่เหลี่ยมผืนผ้า 16"/>
            <p:cNvSpPr>
              <a:spLocks noChangeArrowheads="1"/>
            </p:cNvSpPr>
            <p:nvPr/>
          </p:nvSpPr>
          <p:spPr bwMode="auto">
            <a:xfrm>
              <a:off x="150315" y="361122"/>
              <a:ext cx="6005861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3400" b="1">
                  <a:solidFill>
                    <a:prstClr val="white"/>
                  </a:solidFill>
                  <a:latin typeface="Angsana New" pitchFamily="18" charset="-34"/>
                  <a:cs typeface="Angsana New" pitchFamily="18" charset="-34"/>
                </a:rPr>
                <a:t>อาณาจักรโยนกเชียงแสน (พุทธศตวรรษที่ 12-19)</a:t>
              </a:r>
              <a:endParaRPr lang="th-TH" sz="340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8225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70374" cy="6858000"/>
          </a:xfrm>
          <a:prstGeom prst="rect">
            <a:avLst/>
          </a:prstGeom>
        </p:spPr>
      </p:pic>
      <p:cxnSp>
        <p:nvCxnSpPr>
          <p:cNvPr id="6" name="ตัวเชื่อมต่อตรง 5" hidden="1"/>
          <p:cNvCxnSpPr/>
          <p:nvPr/>
        </p:nvCxnSpPr>
        <p:spPr>
          <a:xfrm>
            <a:off x="-512763" y="6499225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 hidden="1"/>
          <p:cNvCxnSpPr/>
          <p:nvPr/>
        </p:nvCxnSpPr>
        <p:spPr>
          <a:xfrm flipV="1">
            <a:off x="339725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ตัวเชื่อมต่อตรง 7" hidden="1"/>
          <p:cNvCxnSpPr/>
          <p:nvPr/>
        </p:nvCxnSpPr>
        <p:spPr>
          <a:xfrm flipV="1">
            <a:off x="8783638" y="-171450"/>
            <a:ext cx="0" cy="7029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 hidden="1"/>
          <p:cNvCxnSpPr/>
          <p:nvPr/>
        </p:nvCxnSpPr>
        <p:spPr>
          <a:xfrm>
            <a:off x="-512763" y="360363"/>
            <a:ext cx="10693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6725" y="857232"/>
            <a:ext cx="5919787" cy="3784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46063" indent="-246063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สันนิษฐานว่ามีศูนย์กลางอยู่ที่เมืองเชียงแสน </a:t>
            </a:r>
            <a:r>
              <a:rPr lang="en-US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(</a:t>
            </a: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อำเภอเชียงแสน จังหวัดเชียงราย</a:t>
            </a:r>
            <a:r>
              <a:rPr lang="en-US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)</a:t>
            </a:r>
            <a:endParaRPr lang="th-TH" sz="2600" dirty="0">
              <a:solidFill>
                <a:prstClr val="black"/>
              </a:solidFill>
              <a:latin typeface="Angsana New" panose="02020603050405020304" pitchFamily="18" charset="-34"/>
              <a:cs typeface="Angsana New" pitchFamily="18" charset="-34"/>
            </a:endParaRPr>
          </a:p>
          <a:p>
            <a:pPr marL="246063" indent="-246063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ปรากฏอยู่ในตำนานสิงหนวัติกุมารและตำนาน</a:t>
            </a:r>
            <a:r>
              <a:rPr lang="th-TH" sz="2600" dirty="0" err="1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ลวจังก</a:t>
            </a: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ราช</a:t>
            </a:r>
          </a:p>
          <a:p>
            <a:pPr marL="246063" indent="-246063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ถูกขอมยึดครองอาณาจักร</a:t>
            </a:r>
          </a:p>
          <a:p>
            <a:pPr marL="246063" indent="-246063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พระเจ้าพรหมกุมาร สามารถกู้เอกราช และสร้างเมืองใหม่ขึ้นที่เวียงไชยปราการ</a:t>
            </a:r>
          </a:p>
          <a:p>
            <a:pPr marL="246063" indent="-246063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ถูกมอญในพม่ารุกราน จึงสร้างเมืองใหม่ที่กำแพงเพชร</a:t>
            </a:r>
          </a:p>
          <a:p>
            <a:pPr marL="246063" indent="-246063">
              <a:lnSpc>
                <a:spcPts val="3600"/>
              </a:lnSpc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พุทธศตวรรษที่</a:t>
            </a:r>
            <a:r>
              <a:rPr lang="en-US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 19 </a:t>
            </a:r>
            <a:r>
              <a:rPr lang="th-TH" sz="2600" dirty="0">
                <a:solidFill>
                  <a:prstClr val="black"/>
                </a:solidFill>
                <a:latin typeface="Angsana New" panose="02020603050405020304" pitchFamily="18" charset="-34"/>
                <a:cs typeface="Angsana New" pitchFamily="18" charset="-34"/>
              </a:rPr>
              <a:t>ถูกรวมเป็นส่วนหนึ่งของล้านนา</a:t>
            </a:r>
          </a:p>
        </p:txBody>
      </p:sp>
      <p:grpSp>
        <p:nvGrpSpPr>
          <p:cNvPr id="17" name="กลุ่ม 1"/>
          <p:cNvGrpSpPr>
            <a:grpSpLocks/>
          </p:cNvGrpSpPr>
          <p:nvPr/>
        </p:nvGrpSpPr>
        <p:grpSpPr bwMode="auto">
          <a:xfrm>
            <a:off x="5278470" y="98425"/>
            <a:ext cx="3937000" cy="6353175"/>
            <a:chOff x="5099390" y="98266"/>
            <a:chExt cx="3937106" cy="6353329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99390" y="98266"/>
              <a:ext cx="3937106" cy="570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5843948" y="5805467"/>
              <a:ext cx="2447991" cy="64612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th-TH" sz="1800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พระบรมราชานุสาว</a:t>
              </a:r>
              <a:r>
                <a:rPr lang="th-TH" sz="1800" dirty="0" err="1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รีย์</a:t>
              </a:r>
              <a:r>
                <a:rPr lang="th-TH" sz="1800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พระเจ้าพรหม ประดิษฐานที่จังหวัดเชียงราย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6045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1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1120</Words>
  <Application>Microsoft Office PowerPoint</Application>
  <PresentationFormat>On-screen Show (4:3)</PresentationFormat>
  <Paragraphs>120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Angsana New</vt:lpstr>
      <vt:lpstr>Arial</vt:lpstr>
      <vt:lpstr>Calibri</vt:lpstr>
      <vt:lpstr>Cordia New</vt:lpstr>
      <vt:lpstr>1_ชุดรูปแบบของ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Windows User</cp:lastModifiedBy>
  <cp:revision>19</cp:revision>
  <dcterms:created xsi:type="dcterms:W3CDTF">2017-09-04T06:59:39Z</dcterms:created>
  <dcterms:modified xsi:type="dcterms:W3CDTF">2018-11-26T10:05:58Z</dcterms:modified>
</cp:coreProperties>
</file>