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3"/>
  </p:notesMasterIdLst>
  <p:sldIdLst>
    <p:sldId id="256" r:id="rId2"/>
    <p:sldId id="290" r:id="rId3"/>
    <p:sldId id="257" r:id="rId4"/>
    <p:sldId id="288" r:id="rId5"/>
    <p:sldId id="258" r:id="rId6"/>
    <p:sldId id="259" r:id="rId7"/>
    <p:sldId id="260" r:id="rId8"/>
    <p:sldId id="261" r:id="rId9"/>
    <p:sldId id="265" r:id="rId10"/>
    <p:sldId id="266" r:id="rId11"/>
    <p:sldId id="267" r:id="rId12"/>
    <p:sldId id="268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298" r:id="rId22"/>
    <p:sldId id="299" r:id="rId23"/>
    <p:sldId id="300" r:id="rId24"/>
    <p:sldId id="312" r:id="rId25"/>
    <p:sldId id="315" r:id="rId26"/>
    <p:sldId id="316" r:id="rId27"/>
    <p:sldId id="320" r:id="rId28"/>
    <p:sldId id="321" r:id="rId29"/>
    <p:sldId id="322" r:id="rId30"/>
    <p:sldId id="323" r:id="rId31"/>
    <p:sldId id="324" r:id="rId32"/>
    <p:sldId id="325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5" r:id="rId49"/>
    <p:sldId id="286" r:id="rId50"/>
    <p:sldId id="287" r:id="rId51"/>
    <p:sldId id="326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7" r:id="rId60"/>
    <p:sldId id="335" r:id="rId61"/>
    <p:sldId id="327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14F1F-6162-4558-B9A0-57C0F08EC72E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1766B-018B-4D8A-B6FC-70D0210EA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8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5EEFD05-5491-4A66-92B3-337C4AE44798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553E-2808-40FD-B630-94FA4279C0FF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30F49-6C03-4908-905B-EA4CC52039F6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C70B0-470E-44DF-9325-6C269A6C31CC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A8393-90E3-46E7-8329-C11316FFF62B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3BED-5803-4BCB-9EE7-D2910A7B2B5A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7693-0E5B-4BD0-9F18-9086B136E347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11C8451-1C1D-431A-85C1-FF0497B530E1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84CD3F6-46F3-411D-9D6C-986D71459ED9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3B957-C346-490A-BBA4-09BF55994DF5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ED11D-9A86-44F3-9F3A-E033DF8FE6F6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39305-0D61-441D-AC00-03A8AB3236A3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5FB6-0B5A-4F16-80BD-2BECA986321D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395D-B545-454F-869A-BBA311A20CF4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916A-39DB-4398-8CDB-0D1A6B22A672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F8BFB-5735-4D99-8CD7-FE5C44A7DB43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C2C7-0738-44CA-860C-2B6FCE760526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3ADCB29-BF1A-4244-BB4C-F656E9F1077F}" type="datetime1">
              <a:rPr lang="en-US" smtClean="0"/>
              <a:t>4/1/2021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h-TH" dirty="0" smtClean="0"/>
              <a:t>หลักเกณฑ์และวิธีการการแต่งตั้งบุคคลให้ดำรงตำแหน่งวิชาการระดับ ผศ./รศ./ศ. และแนวทางในการ</a:t>
            </a:r>
            <a:r>
              <a:rPr lang="th-TH" dirty="0"/>
              <a:t>ขอตำแหน่งวิชาการ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การขอตำแหน่ง รองศาสตราจารย์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54" y="1750059"/>
            <a:ext cx="11242766" cy="49990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5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การขอตำแหน่งศาสตราจารย์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90" y="1680632"/>
            <a:ext cx="11207930" cy="505980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7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>
                <a:solidFill>
                  <a:srgbClr val="EBEBEB"/>
                </a:solidFill>
              </a:rPr>
              <a:t>การขอตำแหน่งศาสตราจารย์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46" y="1680632"/>
            <a:ext cx="11242764" cy="51773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9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เกณฑ์ปี </a:t>
            </a:r>
            <a:r>
              <a:rPr lang="en-US" dirty="0" smtClean="0"/>
              <a:t>2563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093" y="1811868"/>
            <a:ext cx="10122646" cy="50461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4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217" y="973667"/>
            <a:ext cx="7367452" cy="57841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2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13" y="973668"/>
            <a:ext cx="7576457" cy="57319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43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43" y="973668"/>
            <a:ext cx="7715794" cy="57754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7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332" y="973667"/>
            <a:ext cx="8090262" cy="57841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8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973667"/>
            <a:ext cx="8151222" cy="57145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76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549" y="973668"/>
            <a:ext cx="7489371" cy="55838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12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ความสำคัญของตำแหน่งวิชาการ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/>
              <a:t>เพิ่มศักยภาพให้ตัวอาจารย์เองหลังการจบการศึกษาในระดับต่างๆ โท เอก </a:t>
            </a:r>
          </a:p>
          <a:p>
            <a:r>
              <a:rPr lang="th-TH" b="1" dirty="0" smtClean="0"/>
              <a:t>สร้างการยอมรับในตัวอาจารย์ เป็นการแสดงวิทยะฐานะ</a:t>
            </a:r>
          </a:p>
          <a:p>
            <a:r>
              <a:rPr lang="th-TH" b="1" dirty="0" smtClean="0"/>
              <a:t>เป็นประโยชน์ต่อหน่วยงาน องค์การ ในแง่การประกันคุณภาพหลักสูตร</a:t>
            </a:r>
          </a:p>
          <a:p>
            <a:r>
              <a:rPr lang="th-TH" b="1" dirty="0" smtClean="0"/>
              <a:t>มีรายได้เพิ่ม เพื่อขวัญและกำลังใจเหมือนวิทยฐานะในวิชาชีพอื่นๆ</a:t>
            </a:r>
          </a:p>
          <a:p>
            <a:r>
              <a:rPr lang="th-TH" b="1" dirty="0" smtClean="0"/>
              <a:t>เกิดประโยชน์ต่อนักศึกษา ในแง่ความรู้ทางวิชาการ</a:t>
            </a:r>
          </a:p>
          <a:p>
            <a:r>
              <a:rPr lang="th-TH" b="1" dirty="0" smtClean="0"/>
              <a:t>เกิดความภาคภูมิใจต่อนักศึกษาในการเรียนกับอาจารย์ที่มีชื่อสียง</a:t>
            </a:r>
          </a:p>
          <a:p>
            <a:r>
              <a:rPr lang="th-TH" b="1" dirty="0" smtClean="0"/>
              <a:t>สร้างการยอมรับให้กับมหาวิทยาลัย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  <a:r>
              <a:rPr lang="th-TH" b="1" dirty="0" smtClean="0"/>
              <a:t>แม้จะไม่ใช่ทุกอย่างในชีวิตแต่หากมีโอกาสใยไม่ทำ</a:t>
            </a:r>
            <a:r>
              <a:rPr lang="en-US" b="1" dirty="0" smtClean="0"/>
              <a:t>?</a:t>
            </a:r>
            <a:endParaRPr lang="th-TH" b="1" dirty="0"/>
          </a:p>
          <a:p>
            <a:endParaRPr lang="th-TH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99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คณะกรรมการผู้ทรงคุณวุฒิ </a:t>
            </a:r>
            <a:r>
              <a:rPr lang="en-US" dirty="0" smtClean="0"/>
              <a:t>(reader)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166" y="2168433"/>
            <a:ext cx="8525691" cy="43020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74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เกณฑ์ ผศ. ปี</a:t>
            </a:r>
            <a:r>
              <a:rPr lang="en-US" dirty="0" smtClean="0"/>
              <a:t>2563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897" y="2307771"/>
            <a:ext cx="5194575" cy="3581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263" y="2307771"/>
            <a:ext cx="5183156" cy="37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44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เกณฑ์ รศ. </a:t>
            </a:r>
            <a:r>
              <a:rPr lang="en-US" dirty="0" smtClean="0"/>
              <a:t>2563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03" y="2124528"/>
            <a:ext cx="6012688" cy="341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911" y="2124528"/>
            <a:ext cx="5690565" cy="3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8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8376" y="2603500"/>
            <a:ext cx="7079561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03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หมายเหตุ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472" y="2603500"/>
            <a:ext cx="7699368" cy="3416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75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รศ.วิธีที่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1162" y="2603500"/>
            <a:ext cx="6113988" cy="3416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42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>
                <a:solidFill>
                  <a:srgbClr val="EBEBEB"/>
                </a:solidFill>
              </a:rPr>
              <a:t>รศ.วิธีที่</a:t>
            </a:r>
            <a:r>
              <a:rPr lang="en-US" dirty="0">
                <a:solidFill>
                  <a:srgbClr val="EBEBEB"/>
                </a:solidFill>
              </a:rPr>
              <a:t>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6060" y="2603500"/>
            <a:ext cx="6164193" cy="3416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14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รศ.วิธีที่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203" y="2506146"/>
            <a:ext cx="8824913" cy="21131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4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9573" y="2603500"/>
            <a:ext cx="5577166" cy="3416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85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025" y="2429691"/>
            <a:ext cx="5482263" cy="35901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7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smtClean="0">
                <a:solidFill>
                  <a:srgbClr val="EBEBEB"/>
                </a:solidFill>
              </a:rPr>
              <a:t>ปี </a:t>
            </a:r>
            <a:r>
              <a:rPr lang="en-US" sz="5400" smtClean="0">
                <a:solidFill>
                  <a:srgbClr val="EBEBEB"/>
                </a:solidFill>
              </a:rPr>
              <a:t>2560 </a:t>
            </a:r>
            <a:r>
              <a:rPr lang="th-TH" sz="5400" dirty="0">
                <a:solidFill>
                  <a:srgbClr val="EBEBEB"/>
                </a:solidFill>
              </a:rPr>
              <a:t>ใช้ตั้งแต่ </a:t>
            </a:r>
            <a:r>
              <a:rPr lang="en-US" sz="5400" dirty="0">
                <a:solidFill>
                  <a:srgbClr val="EBEBEB"/>
                </a:solidFill>
              </a:rPr>
              <a:t>1</a:t>
            </a:r>
            <a:r>
              <a:rPr lang="th-TH" sz="5400" dirty="0">
                <a:solidFill>
                  <a:srgbClr val="EBEBEB"/>
                </a:solidFill>
              </a:rPr>
              <a:t>พย. </a:t>
            </a:r>
            <a:r>
              <a:rPr lang="en-US" sz="5400" dirty="0">
                <a:solidFill>
                  <a:srgbClr val="EBEBEB"/>
                </a:solidFill>
              </a:rPr>
              <a:t>2561 </a:t>
            </a:r>
            <a:r>
              <a:rPr lang="th-TH" sz="5400" dirty="0">
                <a:solidFill>
                  <a:srgbClr val="EBEBEB"/>
                </a:solidFill>
              </a:rPr>
              <a:t>เป็นต้นไป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400" b="1" dirty="0" smtClean="0"/>
              <a:t>พิจารณาจาก </a:t>
            </a:r>
            <a:r>
              <a:rPr lang="en-US" sz="2400" b="1" dirty="0" smtClean="0"/>
              <a:t>4 </a:t>
            </a:r>
            <a:r>
              <a:rPr lang="th-TH" sz="2400" b="1" dirty="0" smtClean="0"/>
              <a:t>องค์ประกอบ</a:t>
            </a:r>
          </a:p>
          <a:p>
            <a:r>
              <a:rPr lang="th-TH" sz="2400" dirty="0" smtClean="0"/>
              <a:t>คุณสมบัติเฉพาะตำแหน่ง</a:t>
            </a:r>
          </a:p>
          <a:p>
            <a:r>
              <a:rPr lang="th-TH" sz="2400" dirty="0" smtClean="0"/>
              <a:t>ผลการสอน</a:t>
            </a:r>
          </a:p>
          <a:p>
            <a:r>
              <a:rPr lang="th-TH" sz="2400" dirty="0" smtClean="0"/>
              <a:t>ผลงานวิชาการ</a:t>
            </a:r>
          </a:p>
          <a:p>
            <a:r>
              <a:rPr lang="th-TH" sz="2400" dirty="0" smtClean="0"/>
              <a:t>จริยธรรมและจรรยาบรรณ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1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782" y="2603500"/>
            <a:ext cx="6230749" cy="3416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90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29" y="1767840"/>
            <a:ext cx="7776754" cy="42519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60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เกณฑ์การตัดสิน มาตรฐานปี </a:t>
            </a:r>
            <a:r>
              <a:rPr lang="en-US" dirty="0" smtClean="0"/>
              <a:t>2563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5912" y="2603500"/>
            <a:ext cx="6904489" cy="3416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510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ความหมายของงานวิจัย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2" y="1680631"/>
            <a:ext cx="11225348" cy="501625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การเผยแพร่งานวิจัย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" y="1750423"/>
            <a:ext cx="11225349" cy="49377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>
                <a:solidFill>
                  <a:srgbClr val="EBEBEB"/>
                </a:solidFill>
              </a:rPr>
              <a:t>การเผยแพร่งานวิจัย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" y="1680631"/>
            <a:ext cx="11242766" cy="50685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การประเมินคุณภาพงานวิจัย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011" y="1776549"/>
            <a:ext cx="11295018" cy="50814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ตำรา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1567543"/>
            <a:ext cx="11277600" cy="529045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4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รูปแบบของตำรา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86" y="1680632"/>
            <a:ext cx="10720251" cy="51773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09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การเผยแพร่ตำรา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16" y="1680632"/>
            <a:ext cx="10842173" cy="509463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73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เกณฑ์ ปี </a:t>
            </a:r>
            <a:r>
              <a:rPr lang="en-US" dirty="0" smtClean="0"/>
              <a:t>2563 </a:t>
            </a:r>
            <a:r>
              <a:rPr lang="th-TH" dirty="0" smtClean="0"/>
              <a:t>เลื่อนใช้ถึง</a:t>
            </a:r>
            <a:r>
              <a:rPr lang="en-US" dirty="0" smtClean="0"/>
              <a:t> 23 </a:t>
            </a:r>
            <a:r>
              <a:rPr lang="th-TH" dirty="0" smtClean="0"/>
              <a:t>มิถุนายนปี </a:t>
            </a:r>
            <a:r>
              <a:rPr lang="en-US" dirty="0" smtClean="0"/>
              <a:t>2565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B31166"/>
              </a:buClr>
            </a:pPr>
            <a:r>
              <a:rPr lang="th-TH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พิจารณาจาก 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4 </a:t>
            </a:r>
            <a:r>
              <a:rPr lang="th-TH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องค์ประกอบ</a:t>
            </a:r>
          </a:p>
          <a:p>
            <a:pPr lvl="0">
              <a:buClr>
                <a:srgbClr val="B31166"/>
              </a:buClr>
            </a:pPr>
            <a:r>
              <a:rPr lang="th-TH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คุณสมบัติเฉพาะตำแหน่ง</a:t>
            </a:r>
          </a:p>
          <a:p>
            <a:pPr lvl="0">
              <a:buClr>
                <a:srgbClr val="B31166"/>
              </a:buClr>
            </a:pPr>
            <a:r>
              <a:rPr lang="th-TH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ผลการสอน</a:t>
            </a:r>
          </a:p>
          <a:p>
            <a:pPr lvl="0">
              <a:buClr>
                <a:srgbClr val="B31166"/>
              </a:buClr>
            </a:pPr>
            <a:r>
              <a:rPr lang="th-TH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ผลงานวิชาการ</a:t>
            </a:r>
          </a:p>
          <a:p>
            <a:pPr lvl="0">
              <a:buClr>
                <a:srgbClr val="B31166"/>
              </a:buClr>
            </a:pPr>
            <a:r>
              <a:rPr lang="th-TH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จริยธรรมและจรรยาบรรณ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58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การประเมินคุณภาพตำรา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931" y="1750423"/>
            <a:ext cx="11112138" cy="510757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26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นิยามของ หนังสือ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182" y="1759131"/>
            <a:ext cx="10868297" cy="50988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94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รูปแบบของหนังสือ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560" y="1680632"/>
            <a:ext cx="10737669" cy="51773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533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การเผยแพร่หนังสือ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904" y="1898469"/>
            <a:ext cx="10293530" cy="48071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02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การประเมินคุณภาพหนังสือ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4" y="1820091"/>
            <a:ext cx="9739469" cy="49638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24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บทความวิชาการ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65" y="1680632"/>
            <a:ext cx="10598332" cy="49987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การประเมินบทความวิชาการ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4" y="1881051"/>
            <a:ext cx="9678509" cy="497694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/>
              <a:t>จริยธรรมและจรรยาบรรณในการพิจารณากำหนดตำแหน่งวิชาการ</a:t>
            </a:r>
          </a:p>
          <a:p>
            <a:r>
              <a:rPr lang="th-TH" sz="2800" b="1" dirty="0" smtClean="0"/>
              <a:t>ลักษณะการมีส่วนร่วมในผลงานวิชาการ</a:t>
            </a:r>
            <a:endParaRPr lang="en-US" sz="2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ประเมินบทความวิชาการ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518839"/>
              </p:ext>
            </p:extLst>
          </p:nvPr>
        </p:nvGraphicFramePr>
        <p:xfrm>
          <a:off x="601200" y="1680632"/>
          <a:ext cx="4952611" cy="45285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50369">
                  <a:extLst>
                    <a:ext uri="{9D8B030D-6E8A-4147-A177-3AD203B41FA5}">
                      <a16:colId xmlns:a16="http://schemas.microsoft.com/office/drawing/2014/main" val="2105244892"/>
                    </a:ext>
                  </a:extLst>
                </a:gridCol>
                <a:gridCol w="280858">
                  <a:extLst>
                    <a:ext uri="{9D8B030D-6E8A-4147-A177-3AD203B41FA5}">
                      <a16:colId xmlns:a16="http://schemas.microsoft.com/office/drawing/2014/main" val="3530546143"/>
                    </a:ext>
                  </a:extLst>
                </a:gridCol>
                <a:gridCol w="280346">
                  <a:extLst>
                    <a:ext uri="{9D8B030D-6E8A-4147-A177-3AD203B41FA5}">
                      <a16:colId xmlns:a16="http://schemas.microsoft.com/office/drawing/2014/main" val="1329468725"/>
                    </a:ext>
                  </a:extLst>
                </a:gridCol>
                <a:gridCol w="280346">
                  <a:extLst>
                    <a:ext uri="{9D8B030D-6E8A-4147-A177-3AD203B41FA5}">
                      <a16:colId xmlns:a16="http://schemas.microsoft.com/office/drawing/2014/main" val="4095105485"/>
                    </a:ext>
                  </a:extLst>
                </a:gridCol>
                <a:gridCol w="280346">
                  <a:extLst>
                    <a:ext uri="{9D8B030D-6E8A-4147-A177-3AD203B41FA5}">
                      <a16:colId xmlns:a16="http://schemas.microsoft.com/office/drawing/2014/main" val="837696870"/>
                    </a:ext>
                  </a:extLst>
                </a:gridCol>
                <a:gridCol w="280346">
                  <a:extLst>
                    <a:ext uri="{9D8B030D-6E8A-4147-A177-3AD203B41FA5}">
                      <a16:colId xmlns:a16="http://schemas.microsoft.com/office/drawing/2014/main" val="3545790150"/>
                    </a:ext>
                  </a:extLst>
                </a:gridCol>
              </a:tblGrid>
              <a:tr h="27452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</a:rPr>
                        <a:t>ผลการพิจารณาคุณภาพบทความทางวิชาการ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</a:rPr>
                        <a:t>คะแนน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19747"/>
                  </a:ext>
                </a:extLst>
              </a:tr>
              <a:tr h="261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</a:rPr>
                        <a:t>5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</a:rPr>
                        <a:t>4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</a:rPr>
                        <a:t>3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</a:rPr>
                        <a:t>2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300">
                          <a:effectLst/>
                        </a:rPr>
                        <a:t>1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1707804415"/>
                  </a:ext>
                </a:extLst>
              </a:tr>
              <a:tr h="296784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</a:t>
                      </a:r>
                      <a:r>
                        <a:rPr lang="th-TH" sz="1300">
                          <a:effectLst/>
                        </a:rPr>
                        <a:t>. เนื้อหาสาระทางวิชาการถูกต้อง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3105499985"/>
                  </a:ext>
                </a:extLst>
              </a:tr>
              <a:tr h="274525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</a:t>
                      </a:r>
                      <a:r>
                        <a:rPr lang="th-TH" sz="1300">
                          <a:effectLst/>
                        </a:rPr>
                        <a:t>. ประเด็นชัดเจน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3147763064"/>
                  </a:ext>
                </a:extLst>
              </a:tr>
              <a:tr h="278572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</a:rPr>
                        <a:t>3. การ</a:t>
                      </a:r>
                      <a:r>
                        <a:rPr lang="th-TH" sz="1300" dirty="0" smtClean="0">
                          <a:effectLst/>
                        </a:rPr>
                        <a:t>สังเคราะห์/ </a:t>
                      </a:r>
                      <a:r>
                        <a:rPr lang="th-TH" sz="1300" dirty="0">
                          <a:effectLst/>
                        </a:rPr>
                        <a:t>วิเคราะห์ประเด็นและการสรุปประเด็น</a:t>
                      </a:r>
                      <a:endParaRPr lang="en-US" sz="13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1797843539"/>
                  </a:ext>
                </a:extLst>
              </a:tr>
              <a:tr h="783893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</a:rPr>
                        <a:t>4. </a:t>
                      </a:r>
                      <a:r>
                        <a:rPr lang="th-TH" sz="1300" spc="-10" dirty="0">
                          <a:effectLst/>
                        </a:rPr>
                        <a:t>การนำเสนอที่ชัดเจน มีเอกภาพ </a:t>
                      </a:r>
                      <a:r>
                        <a:rPr lang="th-TH" sz="1300" spc="-10" dirty="0" smtClean="0">
                          <a:effectLst/>
                        </a:rPr>
                        <a:t>ไม่สับสน </a:t>
                      </a:r>
                      <a:r>
                        <a:rPr lang="th-TH" sz="1300" spc="-10" dirty="0">
                          <a:effectLst/>
                        </a:rPr>
                        <a:t>สามารถทำให้ผู้อ่านติดตามเนื้อหาของผลงาน</a:t>
                      </a:r>
                      <a:r>
                        <a:rPr lang="th-TH" sz="1300" spc="-10" dirty="0" smtClean="0">
                          <a:effectLst/>
                        </a:rPr>
                        <a:t>ได้โดยสะดวก </a:t>
                      </a:r>
                      <a:r>
                        <a:rPr lang="th-TH" sz="1300" spc="-10" dirty="0">
                          <a:effectLst/>
                        </a:rPr>
                        <a:t>มีแหล่งอ้างอิงที่ถูกต้องและมีการใช้ภาษาที่ชัดเจนถูกต้อง ตามหลักภาษา</a:t>
                      </a:r>
                      <a:endParaRPr lang="en-US" sz="13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2463165905"/>
                  </a:ext>
                </a:extLst>
              </a:tr>
              <a:tr h="522595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5</a:t>
                      </a:r>
                      <a:r>
                        <a:rPr lang="th-TH" sz="1300" dirty="0">
                          <a:effectLst/>
                        </a:rPr>
                        <a:t>. </a:t>
                      </a:r>
                      <a:r>
                        <a:rPr lang="th-TH" sz="1300" spc="-40" dirty="0">
                          <a:effectLst/>
                        </a:rPr>
                        <a:t>ให้</a:t>
                      </a:r>
                      <a:r>
                        <a:rPr lang="th-TH" sz="1300" spc="-40" dirty="0" smtClean="0">
                          <a:effectLst/>
                        </a:rPr>
                        <a:t>ความรู้ใหม่</a:t>
                      </a:r>
                      <a:r>
                        <a:rPr lang="th-TH" sz="1300" spc="-40" dirty="0">
                          <a:effectLst/>
                        </a:rPr>
                        <a:t>เป็น</a:t>
                      </a:r>
                      <a:r>
                        <a:rPr lang="th-TH" sz="1300" spc="-40" dirty="0" smtClean="0">
                          <a:effectLst/>
                        </a:rPr>
                        <a:t>ประโยชน์ต่อ</a:t>
                      </a:r>
                      <a:r>
                        <a:rPr lang="th-TH" sz="1300" spc="-40" dirty="0">
                          <a:effectLst/>
                        </a:rPr>
                        <a:t>การเรียนการสอนในระดับอุดมศึกษา และวงวิชาการ</a:t>
                      </a:r>
                      <a:endParaRPr lang="en-US" sz="13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325600205"/>
                  </a:ext>
                </a:extLst>
              </a:tr>
              <a:tr h="263732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</a:rPr>
                        <a:t>6. การเสนอ</a:t>
                      </a:r>
                      <a:r>
                        <a:rPr lang="th-TH" sz="1300" dirty="0" smtClean="0">
                          <a:effectLst/>
                        </a:rPr>
                        <a:t>ความรู้ที่</a:t>
                      </a:r>
                      <a:r>
                        <a:rPr lang="th-TH" sz="1300" dirty="0">
                          <a:effectLst/>
                        </a:rPr>
                        <a:t>ทันต่อความก้าวหน้าทางวิชาการ</a:t>
                      </a:r>
                      <a:endParaRPr lang="en-US" sz="13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2519683737"/>
                  </a:ext>
                </a:extLst>
              </a:tr>
              <a:tr h="263732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7</a:t>
                      </a:r>
                      <a:r>
                        <a:rPr lang="th-TH" sz="1300" dirty="0">
                          <a:effectLst/>
                        </a:rPr>
                        <a:t>. สามารถนำไปใช้เป็นแหล่งอ้างอิงหรือนำไปปฏิบัติ</a:t>
                      </a:r>
                      <a:r>
                        <a:rPr lang="th-TH" sz="1300" dirty="0" smtClean="0">
                          <a:effectLst/>
                        </a:rPr>
                        <a:t>ได้</a:t>
                      </a:r>
                      <a:endParaRPr lang="en-US" sz="13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993395253"/>
                  </a:ext>
                </a:extLst>
              </a:tr>
              <a:tr h="522595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300" dirty="0">
                          <a:effectLst/>
                        </a:rPr>
                        <a:t>8. </a:t>
                      </a:r>
                      <a:r>
                        <a:rPr lang="th-TH" sz="1300" spc="-30" dirty="0">
                          <a:effectLst/>
                        </a:rPr>
                        <a:t>เป็นงานบุกเบิกทางวิชาการและมีการ</a:t>
                      </a:r>
                      <a:r>
                        <a:rPr lang="th-TH" sz="1300" spc="-30" dirty="0" smtClean="0">
                          <a:effectLst/>
                        </a:rPr>
                        <a:t>สังเคราะห์จนถึง</a:t>
                      </a:r>
                      <a:r>
                        <a:rPr lang="th-TH" sz="1300" spc="-30" dirty="0">
                          <a:effectLst/>
                        </a:rPr>
                        <a:t>ระดับที่สร้างองค์ความรู้ใหม่</a:t>
                      </a:r>
                      <a:endParaRPr lang="en-US" sz="13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3969272908"/>
                  </a:ext>
                </a:extLst>
              </a:tr>
              <a:tr h="263732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</a:t>
                      </a:r>
                      <a:r>
                        <a:rPr lang="th-TH" sz="1300">
                          <a:effectLst/>
                        </a:rPr>
                        <a:t>. กระตุ้นให้เกิดความคิดและการค้นคว้าอย่างต่อเนื่อง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1333563021"/>
                  </a:ext>
                </a:extLst>
              </a:tr>
              <a:tr h="522595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10</a:t>
                      </a:r>
                      <a:r>
                        <a:rPr lang="th-TH" sz="1300">
                          <a:effectLst/>
                        </a:rPr>
                        <a:t>. เป็นที่เชื่อถือยอมรับในวงวิชาการหรือวิชาชีพที่เกี่ยวข้องในระดับชาติและ/หรือ ระดับนานาชาติ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3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3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5234" marR="55234" marT="0" marB="0"/>
                </a:tc>
                <a:extLst>
                  <a:ext uri="{0D108BD9-81ED-4DB2-BD59-A6C34878D82A}">
                    <a16:rowId xmlns:a16="http://schemas.microsoft.com/office/drawing/2014/main" val="3668672285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957" y="2318548"/>
            <a:ext cx="527680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ประเมินงานวิจัย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397105"/>
              </p:ext>
            </p:extLst>
          </p:nvPr>
        </p:nvGraphicFramePr>
        <p:xfrm>
          <a:off x="438617" y="1680632"/>
          <a:ext cx="5869959" cy="50164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207987">
                  <a:extLst>
                    <a:ext uri="{9D8B030D-6E8A-4147-A177-3AD203B41FA5}">
                      <a16:colId xmlns:a16="http://schemas.microsoft.com/office/drawing/2014/main" val="922408711"/>
                    </a:ext>
                  </a:extLst>
                </a:gridCol>
                <a:gridCol w="332880">
                  <a:extLst>
                    <a:ext uri="{9D8B030D-6E8A-4147-A177-3AD203B41FA5}">
                      <a16:colId xmlns:a16="http://schemas.microsoft.com/office/drawing/2014/main" val="1535811407"/>
                    </a:ext>
                  </a:extLst>
                </a:gridCol>
                <a:gridCol w="332273">
                  <a:extLst>
                    <a:ext uri="{9D8B030D-6E8A-4147-A177-3AD203B41FA5}">
                      <a16:colId xmlns:a16="http://schemas.microsoft.com/office/drawing/2014/main" val="225815433"/>
                    </a:ext>
                  </a:extLst>
                </a:gridCol>
                <a:gridCol w="332273">
                  <a:extLst>
                    <a:ext uri="{9D8B030D-6E8A-4147-A177-3AD203B41FA5}">
                      <a16:colId xmlns:a16="http://schemas.microsoft.com/office/drawing/2014/main" val="4159162768"/>
                    </a:ext>
                  </a:extLst>
                </a:gridCol>
                <a:gridCol w="332273">
                  <a:extLst>
                    <a:ext uri="{9D8B030D-6E8A-4147-A177-3AD203B41FA5}">
                      <a16:colId xmlns:a16="http://schemas.microsoft.com/office/drawing/2014/main" val="867001531"/>
                    </a:ext>
                  </a:extLst>
                </a:gridCol>
                <a:gridCol w="332273">
                  <a:extLst>
                    <a:ext uri="{9D8B030D-6E8A-4147-A177-3AD203B41FA5}">
                      <a16:colId xmlns:a16="http://schemas.microsoft.com/office/drawing/2014/main" val="1090967260"/>
                    </a:ext>
                  </a:extLst>
                </a:gridCol>
              </a:tblGrid>
              <a:tr h="2467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</a:rPr>
                        <a:t>ผลการพิจารณาคุณภาพงานวิจัย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คะแนน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690898"/>
                  </a:ext>
                </a:extLst>
              </a:tr>
              <a:tr h="232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5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4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3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2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1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2283695584"/>
                  </a:ext>
                </a:extLst>
              </a:tr>
              <a:tr h="250340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</a:t>
                      </a:r>
                      <a:r>
                        <a:rPr lang="th-TH" sz="1500">
                          <a:effectLst/>
                        </a:rPr>
                        <a:t>. มีวัตถุประสงค์การวิจัยที่ชัดเจน 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1208656884"/>
                  </a:ext>
                </a:extLst>
              </a:tr>
              <a:tr h="266706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2. มีการออกแบบการวิจัยที่เหมาะสม ถูกต้อง 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2892979383"/>
                  </a:ext>
                </a:extLst>
              </a:tr>
              <a:tr h="246703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</a:rPr>
                        <a:t>3. มีการ</a:t>
                      </a:r>
                      <a:r>
                        <a:rPr lang="th-TH" sz="1500" dirty="0" smtClean="0">
                          <a:effectLst/>
                        </a:rPr>
                        <a:t>วิเคราะห์และ</a:t>
                      </a:r>
                      <a:r>
                        <a:rPr lang="th-TH" sz="1500" dirty="0">
                          <a:effectLst/>
                        </a:rPr>
                        <a:t>อภิปรายผลที่ถูกต้องเหมาะสม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2080482496"/>
                  </a:ext>
                </a:extLst>
              </a:tr>
              <a:tr h="931047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</a:rPr>
                        <a:t>4. สรุปผลการวิจัยสอดคล้องกับวัตถุประสงค์ การนำเสนอและเรียบเรียงเนื้อหาสาระที่ชัดเจนตามลำดับขั้นตอน </a:t>
                      </a:r>
                      <a:r>
                        <a:rPr lang="th-TH" sz="1500" dirty="0" smtClean="0">
                          <a:effectLst/>
                        </a:rPr>
                        <a:t>ไม่สับสน </a:t>
                      </a:r>
                      <a:r>
                        <a:rPr lang="th-TH" sz="1500" dirty="0">
                          <a:effectLst/>
                        </a:rPr>
                        <a:t>สามารถทำให้ผู้อ่านติดตามติดตามเนื้อหาของผลงาน</a:t>
                      </a:r>
                      <a:r>
                        <a:rPr lang="th-TH" sz="1500" dirty="0" smtClean="0">
                          <a:effectLst/>
                        </a:rPr>
                        <a:t>ได้โดยสะดวก</a:t>
                      </a:r>
                      <a:r>
                        <a:rPr lang="th-TH" sz="1500" dirty="0">
                          <a:effectLst/>
                        </a:rPr>
                        <a:t>และมีการใช้ภาษาที่ชัดเจนถูกต้องตามหลักภาษาตลอดจนมีความเชื่อมโยงของประเด็น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2089492602"/>
                  </a:ext>
                </a:extLst>
              </a:tr>
              <a:tr h="465523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</a:rPr>
                        <a:t>5. เสริมสร้าง</a:t>
                      </a:r>
                      <a:r>
                        <a:rPr lang="th-TH" sz="1500" dirty="0" smtClean="0">
                          <a:effectLst/>
                        </a:rPr>
                        <a:t>ความรู้และ</a:t>
                      </a:r>
                      <a:r>
                        <a:rPr lang="th-TH" sz="1500" dirty="0">
                          <a:effectLst/>
                        </a:rPr>
                        <a:t>เป็น</a:t>
                      </a:r>
                      <a:r>
                        <a:rPr lang="th-TH" sz="1500" dirty="0" smtClean="0">
                          <a:effectLst/>
                        </a:rPr>
                        <a:t>ประโยชน์ต่อ</a:t>
                      </a:r>
                      <a:r>
                        <a:rPr lang="th-TH" sz="1500" dirty="0">
                          <a:effectLst/>
                        </a:rPr>
                        <a:t>วงวิชาการอย่างกว้างขวาง หรือสามารถ นำไปประยุกต์</a:t>
                      </a:r>
                      <a:r>
                        <a:rPr lang="th-TH" sz="1500" dirty="0" smtClean="0">
                          <a:effectLst/>
                        </a:rPr>
                        <a:t>ได้อย่างแพร่หลาย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3432031970"/>
                  </a:ext>
                </a:extLst>
              </a:tr>
              <a:tr h="326715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</a:rPr>
                        <a:t>6. แสดงความรู้ใหม่ที่ลึกซึ้งกว่างานเดิมที่เคยมีผู้ศึกษา</a:t>
                      </a:r>
                      <a:r>
                        <a:rPr lang="th-TH" sz="1500" dirty="0" smtClean="0">
                          <a:effectLst/>
                        </a:rPr>
                        <a:t>แล้ว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2144671910"/>
                  </a:ext>
                </a:extLst>
              </a:tr>
              <a:tr h="326715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7</a:t>
                      </a:r>
                      <a:r>
                        <a:rPr lang="th-TH" sz="1500" dirty="0">
                          <a:effectLst/>
                        </a:rPr>
                        <a:t>. สามารถนำไปใช้เป็นแหล่งอ้างอิงหรือไปปฏิบัติ</a:t>
                      </a:r>
                      <a:r>
                        <a:rPr lang="th-TH" sz="1500" dirty="0" smtClean="0">
                          <a:effectLst/>
                        </a:rPr>
                        <a:t>ได้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3874518709"/>
                  </a:ext>
                </a:extLst>
              </a:tr>
              <a:tr h="465523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</a:rPr>
                        <a:t>8. </a:t>
                      </a:r>
                      <a:r>
                        <a:rPr lang="th-TH" sz="1500" spc="-60" dirty="0">
                          <a:effectLst/>
                        </a:rPr>
                        <a:t>มีความคิดริเริ่ม และเป็นงานบุกเบิกทางวิชาการตลอดจนเป็นการสร้างองค์</a:t>
                      </a:r>
                      <a:r>
                        <a:rPr lang="th-TH" sz="1500" spc="-60" dirty="0" smtClean="0">
                          <a:effectLst/>
                        </a:rPr>
                        <a:t>ความรู้ใหม่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1831634022"/>
                  </a:ext>
                </a:extLst>
              </a:tr>
              <a:tr h="326715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9</a:t>
                      </a:r>
                      <a:r>
                        <a:rPr lang="th-TH" sz="1500">
                          <a:effectLst/>
                        </a:rPr>
                        <a:t>. ก่อให้เกิดความก้าวหน้าทางวิชาการในระดับสูง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2559439421"/>
                  </a:ext>
                </a:extLst>
              </a:tr>
              <a:tr h="465523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10</a:t>
                      </a:r>
                      <a:r>
                        <a:rPr lang="th-TH" sz="1500">
                          <a:effectLst/>
                        </a:rPr>
                        <a:t>. มีการเผยแพร่ผลงานในวงวิชาการ/วิชาชีพ ที่ได้รับการยอมรับในระดับชาติหรือระดับนานาชาติ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653322931"/>
                  </a:ext>
                </a:extLst>
              </a:tr>
              <a:tr h="232762">
                <a:tc rowSpan="2">
                  <a:txBody>
                    <a:bodyPr/>
                    <a:lstStyle/>
                    <a:p>
                      <a:pPr marL="114300" indent="-114300" algn="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500">
                        <a:effectLst/>
                      </a:endParaRPr>
                    </a:p>
                    <a:p>
                      <a:pPr marL="114300" indent="-114300" algn="r"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</a:rPr>
                        <a:t>รวมคะแนน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extLst>
                  <a:ext uri="{0D108BD9-81ED-4DB2-BD59-A6C34878D82A}">
                    <a16:rowId xmlns:a16="http://schemas.microsoft.com/office/drawing/2014/main" val="3839484797"/>
                  </a:ext>
                </a:extLst>
              </a:tr>
              <a:tr h="2327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5464" marR="6546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5192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884" y="1846217"/>
            <a:ext cx="5521235" cy="34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0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คุณสมบัติเฉพาะตำแหน่ง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ผศ. ป.ตรี </a:t>
            </a:r>
            <a:r>
              <a:rPr lang="en-US" dirty="0" smtClean="0"/>
              <a:t>6</a:t>
            </a:r>
            <a:r>
              <a:rPr lang="th-TH" dirty="0" smtClean="0"/>
              <a:t>ปี  ป.โท </a:t>
            </a:r>
            <a:r>
              <a:rPr lang="en-US" dirty="0" smtClean="0"/>
              <a:t>4</a:t>
            </a:r>
            <a:r>
              <a:rPr lang="th-TH" dirty="0" smtClean="0"/>
              <a:t>ปี ป.เอก </a:t>
            </a:r>
            <a:r>
              <a:rPr lang="en-US" dirty="0" smtClean="0"/>
              <a:t>1</a:t>
            </a:r>
            <a:r>
              <a:rPr lang="th-TH" dirty="0" smtClean="0"/>
              <a:t>ปี </a:t>
            </a:r>
          </a:p>
          <a:p>
            <a:r>
              <a:rPr lang="th-TH" dirty="0" smtClean="0"/>
              <a:t>รศ. ผศ. </a:t>
            </a:r>
            <a:r>
              <a:rPr lang="en-US" dirty="0" smtClean="0"/>
              <a:t>2</a:t>
            </a:r>
            <a:r>
              <a:rPr lang="th-TH" dirty="0" smtClean="0"/>
              <a:t>ปี </a:t>
            </a:r>
          </a:p>
          <a:p>
            <a:r>
              <a:rPr lang="th-TH" dirty="0" smtClean="0"/>
              <a:t>ศ. รศ.</a:t>
            </a:r>
            <a:r>
              <a:rPr lang="en-US" dirty="0" smtClean="0"/>
              <a:t>2</a:t>
            </a:r>
            <a:r>
              <a:rPr lang="th-TH" dirty="0" smtClean="0"/>
              <a:t>ปี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0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ประเมินหนังสือ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497872"/>
              </p:ext>
            </p:extLst>
          </p:nvPr>
        </p:nvGraphicFramePr>
        <p:xfrm>
          <a:off x="753035" y="1493520"/>
          <a:ext cx="5681929" cy="53248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73193">
                  <a:extLst>
                    <a:ext uri="{9D8B030D-6E8A-4147-A177-3AD203B41FA5}">
                      <a16:colId xmlns:a16="http://schemas.microsoft.com/office/drawing/2014/main" val="3302725555"/>
                    </a:ext>
                  </a:extLst>
                </a:gridCol>
                <a:gridCol w="322216">
                  <a:extLst>
                    <a:ext uri="{9D8B030D-6E8A-4147-A177-3AD203B41FA5}">
                      <a16:colId xmlns:a16="http://schemas.microsoft.com/office/drawing/2014/main" val="3994392122"/>
                    </a:ext>
                  </a:extLst>
                </a:gridCol>
                <a:gridCol w="321630">
                  <a:extLst>
                    <a:ext uri="{9D8B030D-6E8A-4147-A177-3AD203B41FA5}">
                      <a16:colId xmlns:a16="http://schemas.microsoft.com/office/drawing/2014/main" val="666451414"/>
                    </a:ext>
                  </a:extLst>
                </a:gridCol>
                <a:gridCol w="321630">
                  <a:extLst>
                    <a:ext uri="{9D8B030D-6E8A-4147-A177-3AD203B41FA5}">
                      <a16:colId xmlns:a16="http://schemas.microsoft.com/office/drawing/2014/main" val="808027193"/>
                    </a:ext>
                  </a:extLst>
                </a:gridCol>
                <a:gridCol w="321630">
                  <a:extLst>
                    <a:ext uri="{9D8B030D-6E8A-4147-A177-3AD203B41FA5}">
                      <a16:colId xmlns:a16="http://schemas.microsoft.com/office/drawing/2014/main" val="1744255535"/>
                    </a:ext>
                  </a:extLst>
                </a:gridCol>
                <a:gridCol w="321630">
                  <a:extLst>
                    <a:ext uri="{9D8B030D-6E8A-4147-A177-3AD203B41FA5}">
                      <a16:colId xmlns:a16="http://schemas.microsoft.com/office/drawing/2014/main" val="3885374967"/>
                    </a:ext>
                  </a:extLst>
                </a:gridCol>
              </a:tblGrid>
              <a:tr h="23061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ผลการพิจารณาคุณภาพหนังสือ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คะแนน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734509"/>
                  </a:ext>
                </a:extLst>
              </a:tr>
              <a:tr h="230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548197"/>
                  </a:ext>
                </a:extLst>
              </a:tr>
              <a:tr h="239981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r>
                        <a:rPr lang="th-TH" sz="1600" dirty="0">
                          <a:effectLst/>
                        </a:rPr>
                        <a:t>. เนื้อหาสาระทางวิชาการถูกต้อง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035870"/>
                  </a:ext>
                </a:extLst>
              </a:tr>
              <a:tr h="23061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r>
                        <a:rPr lang="th-TH" sz="1600">
                          <a:effectLst/>
                        </a:rPr>
                        <a:t>. เนื้อหาสาระทางวิชาการครบถ้วนและทันสมัย 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3650593"/>
                  </a:ext>
                </a:extLst>
              </a:tr>
              <a:tr h="23061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3. การวิเคราะห์และเสนอ</a:t>
                      </a:r>
                      <a:r>
                        <a:rPr lang="th-TH" sz="1600" dirty="0" smtClean="0">
                          <a:effectLst/>
                        </a:rPr>
                        <a:t>ความรู้หรือ</a:t>
                      </a:r>
                      <a:r>
                        <a:rPr lang="th-TH" sz="1600" dirty="0">
                          <a:effectLst/>
                        </a:rPr>
                        <a:t>วิธีการที่ทันสมัย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246292"/>
                  </a:ext>
                </a:extLst>
              </a:tr>
              <a:tr h="922478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4. แนวคิดและการนำเสนอที่ชัดเจน มีเอกภาพ ไม่สับสน สามารถติดตาม เนื้อหาของผลงานได้โดยสะดวก มีแหล่งอ้างอิงที่ถูกต้อง และมีการใช้ภาษาที่ชัดเจนถูกต้องตามหลักภาษา ตลอดจนมีความเชื่อมโยงของหัวข้อ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5241702"/>
                  </a:ext>
                </a:extLst>
              </a:tr>
              <a:tr h="691858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th-TH" sz="1600" dirty="0">
                          <a:effectLst/>
                        </a:rPr>
                        <a:t>. ให้ความรู้ใหม่เป็นประโยชน์ต่อการเรียนการสอนในระดับอุดมศึกษา </a:t>
                      </a:r>
                      <a:r>
                        <a:rPr lang="th-TH" sz="1600" dirty="0" smtClean="0">
                          <a:effectLst/>
                        </a:rPr>
                        <a:t>และวง</a:t>
                      </a:r>
                      <a:r>
                        <a:rPr lang="th-TH" sz="1600" dirty="0">
                          <a:effectLst/>
                        </a:rPr>
                        <a:t>วิชาการ/ผู้อ่านทั่วไป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7951298"/>
                  </a:ext>
                </a:extLst>
              </a:tr>
              <a:tr h="46123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6. การสอดแทรกความคิดริเริ่มและ</a:t>
                      </a:r>
                      <a:r>
                        <a:rPr lang="th-TH" sz="1600" dirty="0" smtClean="0">
                          <a:effectLst/>
                        </a:rPr>
                        <a:t>ประสบการณ์ </a:t>
                      </a:r>
                      <a:r>
                        <a:rPr lang="th-TH" sz="1600" dirty="0">
                          <a:effectLst/>
                        </a:rPr>
                        <a:t>หรืองานวิจัยของผู้เขียน หรือมี นวัตกรรมที่มีหลักการรองรับ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7706844"/>
                  </a:ext>
                </a:extLst>
              </a:tr>
              <a:tr h="23061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</a:t>
                      </a:r>
                      <a:r>
                        <a:rPr lang="th-TH" sz="1600" dirty="0">
                          <a:effectLst/>
                        </a:rPr>
                        <a:t>. สามารถนำไปใช้เป็นแหล่งอ้างอิงหรือนำไปปฏิบัติได้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391233"/>
                  </a:ext>
                </a:extLst>
              </a:tr>
              <a:tr h="46123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8. </a:t>
                      </a:r>
                      <a:r>
                        <a:rPr lang="th-TH" sz="1600" spc="-30" dirty="0">
                          <a:effectLst/>
                        </a:rPr>
                        <a:t>เป็นงานบุกเบิกทางวิชาการและมีการ</a:t>
                      </a:r>
                      <a:r>
                        <a:rPr lang="th-TH" sz="1600" spc="-30" dirty="0" smtClean="0">
                          <a:effectLst/>
                        </a:rPr>
                        <a:t>สังเคราะห์จนถึง</a:t>
                      </a:r>
                      <a:r>
                        <a:rPr lang="th-TH" sz="1600" spc="-30" dirty="0">
                          <a:effectLst/>
                        </a:rPr>
                        <a:t>ระดับที่สร้าง</a:t>
                      </a:r>
                      <a:r>
                        <a:rPr lang="th-TH" sz="1600" spc="-30" dirty="0" smtClean="0">
                          <a:effectLst/>
                        </a:rPr>
                        <a:t>องค์ความรู้</a:t>
                      </a:r>
                      <a:r>
                        <a:rPr lang="th-TH" sz="1600" spc="-30" dirty="0">
                          <a:effectLst/>
                        </a:rPr>
                        <a:t>ใหม่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6271531"/>
                  </a:ext>
                </a:extLst>
              </a:tr>
              <a:tr h="23061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r>
                        <a:rPr lang="th-TH" sz="1600">
                          <a:effectLst/>
                        </a:rPr>
                        <a:t>. กระตุ้นให้เกิดความคิดและการค้นคว้าอย่างต่อเนื่อง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6158260"/>
                  </a:ext>
                </a:extLst>
              </a:tr>
              <a:tr h="4612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th-TH" sz="1600">
                          <a:effectLst/>
                        </a:rPr>
                        <a:t>. เป็นที่เชื่อถือยอมรับในวงวิชาการหรือวิชาชีพที่เกี่ยวข้องในระดับชาติ และ/หรือ ระดับนานาชาติ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3287206"/>
                  </a:ext>
                </a:extLst>
              </a:tr>
              <a:tr h="230619"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รวมคะแนน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0042800"/>
                  </a:ext>
                </a:extLst>
              </a:tr>
              <a:tr h="230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614234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964" y="2443779"/>
            <a:ext cx="5619574" cy="40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                                </a:t>
            </a:r>
            <a:r>
              <a:rPr lang="th-TH" dirty="0" smtClean="0"/>
              <a:t>ประเมินตำรา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512246"/>
              </p:ext>
            </p:extLst>
          </p:nvPr>
        </p:nvGraphicFramePr>
        <p:xfrm>
          <a:off x="435429" y="783770"/>
          <a:ext cx="6078582" cy="581320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57549">
                  <a:extLst>
                    <a:ext uri="{9D8B030D-6E8A-4147-A177-3AD203B41FA5}">
                      <a16:colId xmlns:a16="http://schemas.microsoft.com/office/drawing/2014/main" val="3227249121"/>
                    </a:ext>
                  </a:extLst>
                </a:gridCol>
                <a:gridCol w="344713">
                  <a:extLst>
                    <a:ext uri="{9D8B030D-6E8A-4147-A177-3AD203B41FA5}">
                      <a16:colId xmlns:a16="http://schemas.microsoft.com/office/drawing/2014/main" val="1349153983"/>
                    </a:ext>
                  </a:extLst>
                </a:gridCol>
                <a:gridCol w="344080">
                  <a:extLst>
                    <a:ext uri="{9D8B030D-6E8A-4147-A177-3AD203B41FA5}">
                      <a16:colId xmlns:a16="http://schemas.microsoft.com/office/drawing/2014/main" val="3886449952"/>
                    </a:ext>
                  </a:extLst>
                </a:gridCol>
                <a:gridCol w="344080">
                  <a:extLst>
                    <a:ext uri="{9D8B030D-6E8A-4147-A177-3AD203B41FA5}">
                      <a16:colId xmlns:a16="http://schemas.microsoft.com/office/drawing/2014/main" val="1508031205"/>
                    </a:ext>
                  </a:extLst>
                </a:gridCol>
                <a:gridCol w="344080">
                  <a:extLst>
                    <a:ext uri="{9D8B030D-6E8A-4147-A177-3AD203B41FA5}">
                      <a16:colId xmlns:a16="http://schemas.microsoft.com/office/drawing/2014/main" val="1409766196"/>
                    </a:ext>
                  </a:extLst>
                </a:gridCol>
                <a:gridCol w="344080">
                  <a:extLst>
                    <a:ext uri="{9D8B030D-6E8A-4147-A177-3AD203B41FA5}">
                      <a16:colId xmlns:a16="http://schemas.microsoft.com/office/drawing/2014/main" val="1834651467"/>
                    </a:ext>
                  </a:extLst>
                </a:gridCol>
              </a:tblGrid>
              <a:tr h="1231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</a:rPr>
                        <a:t>ผลการพิจารณาคุณภาพตำรา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คะแนน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524002"/>
                  </a:ext>
                </a:extLst>
              </a:tr>
              <a:tr h="123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5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4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3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2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1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547524445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r>
                        <a:rPr lang="th-TH" sz="1600" dirty="0">
                          <a:effectLst/>
                        </a:rPr>
                        <a:t>. เนื้อหาสาระทางวิชาการถูกต้องและครบถ้วน</a:t>
                      </a:r>
                      <a:r>
                        <a:rPr lang="th-TH" sz="1600" dirty="0" smtClean="0">
                          <a:effectLst/>
                        </a:rPr>
                        <a:t>สมบูรณ์ตาม</a:t>
                      </a:r>
                      <a:r>
                        <a:rPr lang="th-TH" sz="1600" dirty="0">
                          <a:effectLst/>
                        </a:rPr>
                        <a:t>ประมวลรายวิชา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887400780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r>
                        <a:rPr lang="th-TH" sz="1600" dirty="0">
                          <a:effectLst/>
                        </a:rPr>
                        <a:t>. เนื้อหาสาระทางวิชาการที่ทันสมัย และเป็น</a:t>
                      </a:r>
                      <a:r>
                        <a:rPr lang="th-TH" sz="1600" dirty="0" smtClean="0">
                          <a:effectLst/>
                        </a:rPr>
                        <a:t>ความรู้ใหม่ที</a:t>
                      </a:r>
                      <a:r>
                        <a:rPr lang="th-TH" sz="1600" dirty="0">
                          <a:effectLst/>
                        </a:rPr>
                        <a:t>เป็น</a:t>
                      </a:r>
                      <a:r>
                        <a:rPr lang="th-TH" sz="1600" dirty="0" smtClean="0">
                          <a:effectLst/>
                        </a:rPr>
                        <a:t>ประโยชน์ต่อการ</a:t>
                      </a:r>
                      <a:r>
                        <a:rPr lang="th-TH" sz="1600" dirty="0">
                          <a:effectLst/>
                        </a:rPr>
                        <a:t>เรียนการสอน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3309911169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3. การวิเคราะห์ ผลและเสนอ</a:t>
                      </a:r>
                      <a:r>
                        <a:rPr lang="th-TH" sz="1600" dirty="0" smtClean="0">
                          <a:effectLst/>
                        </a:rPr>
                        <a:t>ความรู้หรือ</a:t>
                      </a:r>
                      <a:r>
                        <a:rPr lang="th-TH" sz="1600" dirty="0">
                          <a:effectLst/>
                        </a:rPr>
                        <a:t>วิธีการที่ทันสมัยต่อความก้าวหน้าทางวิชาการ และเป็น</a:t>
                      </a:r>
                      <a:r>
                        <a:rPr lang="th-TH" sz="1600" dirty="0" smtClean="0">
                          <a:effectLst/>
                        </a:rPr>
                        <a:t>ประโยชน์ต่อ</a:t>
                      </a:r>
                      <a:r>
                        <a:rPr lang="th-TH" sz="1600" dirty="0">
                          <a:effectLst/>
                        </a:rPr>
                        <a:t>หลักสูตร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224535624"/>
                  </a:ext>
                </a:extLst>
              </a:tr>
              <a:tr h="875448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4. </a:t>
                      </a:r>
                      <a:r>
                        <a:rPr lang="th-TH" sz="1600" spc="-10" dirty="0">
                          <a:effectLst/>
                        </a:rPr>
                        <a:t>การนำเสนอ และเรียบเรียงเนื้อหาสาระที่ชัดเจนตามลำดับ </a:t>
                      </a:r>
                      <a:r>
                        <a:rPr lang="th-TH" sz="1600" spc="-10" dirty="0" smtClean="0">
                          <a:effectLst/>
                        </a:rPr>
                        <a:t>ไม่สับสน </a:t>
                      </a:r>
                      <a:r>
                        <a:rPr lang="th-TH" sz="1600" spc="-10" dirty="0">
                          <a:effectLst/>
                        </a:rPr>
                        <a:t>สามารถทำให้ผู้อ่านติดตามเนื้อหาของผลงาน</a:t>
                      </a:r>
                      <a:r>
                        <a:rPr lang="th-TH" sz="1600" spc="-10" dirty="0" smtClean="0">
                          <a:effectLst/>
                        </a:rPr>
                        <a:t>ได้โดยสะดวก </a:t>
                      </a:r>
                      <a:r>
                        <a:rPr lang="th-TH" sz="1600" spc="-10" dirty="0">
                          <a:effectLst/>
                        </a:rPr>
                        <a:t>มีแหล่งอ้างอิงที่ถูกต้อง และมีการใช้ภาษาที่ชัดเจนถูกต้องตามหลักภาษา ตลอดจนมีความเชื่อมโยงของหัวข้อ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699895559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r>
                        <a:rPr lang="th-TH" sz="1600" dirty="0">
                          <a:effectLst/>
                        </a:rPr>
                        <a:t>. เป็นประโย</a:t>
                      </a:r>
                      <a:r>
                        <a:rPr lang="th-TH" sz="1600" dirty="0" smtClean="0">
                          <a:effectLst/>
                        </a:rPr>
                        <a:t>ชนต่อ</a:t>
                      </a:r>
                      <a:r>
                        <a:rPr lang="th-TH" sz="1600" dirty="0">
                          <a:effectLst/>
                        </a:rPr>
                        <a:t>การเรียนการสอนในระดับอุดมศึกษา และวงวิชาการ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1679133883"/>
                  </a:ext>
                </a:extLst>
              </a:tr>
              <a:tr h="875448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6. การสอดแทรกความคิดริเริ่มและ</a:t>
                      </a:r>
                      <a:r>
                        <a:rPr lang="th-TH" sz="1600" dirty="0" smtClean="0">
                          <a:effectLst/>
                        </a:rPr>
                        <a:t>ประสบการณ์ </a:t>
                      </a:r>
                      <a:r>
                        <a:rPr lang="th-TH" sz="1600" dirty="0">
                          <a:effectLst/>
                        </a:rPr>
                        <a:t>หรืองานวิจัยของผู้เขียน หรือมี นวัตกรรมที่มีหลักการรองรับที่เป็นการแสดง</a:t>
                      </a:r>
                      <a:r>
                        <a:rPr lang="th-TH" sz="1600" dirty="0" smtClean="0">
                          <a:effectLst/>
                        </a:rPr>
                        <a:t>ให้เห็น</a:t>
                      </a:r>
                      <a:r>
                        <a:rPr lang="th-TH" sz="1600" dirty="0">
                          <a:effectLst/>
                        </a:rPr>
                        <a:t>ถึง</a:t>
                      </a:r>
                      <a:r>
                        <a:rPr lang="th-TH" sz="1600" dirty="0" smtClean="0">
                          <a:effectLst/>
                        </a:rPr>
                        <a:t>ความรู้ที่</a:t>
                      </a:r>
                      <a:r>
                        <a:rPr lang="th-TH" sz="1600" dirty="0">
                          <a:effectLst/>
                        </a:rPr>
                        <a:t>เป็น</a:t>
                      </a:r>
                      <a:r>
                        <a:rPr lang="th-TH" sz="1600" dirty="0" smtClean="0">
                          <a:effectLst/>
                        </a:rPr>
                        <a:t>ประโยชน์ต่อการ</a:t>
                      </a:r>
                      <a:r>
                        <a:rPr lang="th-TH" sz="1600" dirty="0">
                          <a:effectLst/>
                        </a:rPr>
                        <a:t>เรียนการสอน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2179276949"/>
                  </a:ext>
                </a:extLst>
              </a:tr>
              <a:tr h="21909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</a:t>
                      </a:r>
                      <a:r>
                        <a:rPr lang="th-TH" sz="1600" dirty="0">
                          <a:effectLst/>
                        </a:rPr>
                        <a:t>. สามารถนำไปใช้เป็นแหล่งอ้างอิงหรือนำไปปฏิบัติได้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2056891578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</a:rPr>
                        <a:t>8. </a:t>
                      </a:r>
                      <a:r>
                        <a:rPr lang="th-TH" sz="1600" spc="-30" dirty="0">
                          <a:effectLst/>
                        </a:rPr>
                        <a:t>เป็นงานบุกเบิกทางวิชาการและมีการ</a:t>
                      </a:r>
                      <a:r>
                        <a:rPr lang="th-TH" sz="1600" spc="-30" dirty="0" smtClean="0">
                          <a:effectLst/>
                        </a:rPr>
                        <a:t>สังเคราะห์จนถึง</a:t>
                      </a:r>
                      <a:r>
                        <a:rPr lang="th-TH" sz="1600" spc="-30" dirty="0">
                          <a:effectLst/>
                        </a:rPr>
                        <a:t>ระดับที่สร้าง</a:t>
                      </a:r>
                      <a:r>
                        <a:rPr lang="th-TH" sz="1600" spc="-30" dirty="0" smtClean="0">
                          <a:effectLst/>
                        </a:rPr>
                        <a:t>องค์ความรู้</a:t>
                      </a:r>
                      <a:r>
                        <a:rPr lang="th-TH" sz="1600" spc="-30" dirty="0">
                          <a:effectLst/>
                        </a:rPr>
                        <a:t>ใหม่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3880633063"/>
                  </a:ext>
                </a:extLst>
              </a:tr>
              <a:tr h="219099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r>
                        <a:rPr lang="th-TH" sz="1600" dirty="0">
                          <a:effectLst/>
                        </a:rPr>
                        <a:t>. กระตุ้นให้เกิดความคิดและการค้นคว้าอย่างต่อเนื่อง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2430363327"/>
                  </a:ext>
                </a:extLst>
              </a:tr>
              <a:tr h="437724">
                <a:tc>
                  <a:txBody>
                    <a:bodyPr/>
                    <a:lstStyle/>
                    <a:p>
                      <a:pPr marL="114300" indent="-114300"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th-TH" sz="1600" dirty="0">
                          <a:effectLst/>
                        </a:rPr>
                        <a:t>. เป็นที่เชื่อถือยอมรับในวงวิชาการหรือวิชาชีพที่เกี่ยวข้องในระดับชาติ และ/ หรือระดับนานาชาติ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1529125913"/>
                  </a:ext>
                </a:extLst>
              </a:tr>
              <a:tr h="123110">
                <a:tc rowSpan="2">
                  <a:txBody>
                    <a:bodyPr/>
                    <a:lstStyle/>
                    <a:p>
                      <a:pPr marR="640080" algn="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  </a:t>
                      </a:r>
                      <a:endParaRPr lang="en-US" sz="90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900">
                          <a:effectLst/>
                        </a:rPr>
                        <a:t>  รวมคะแนน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extLst>
                  <a:ext uri="{0D108BD9-81ED-4DB2-BD59-A6C34878D82A}">
                    <a16:rowId xmlns:a16="http://schemas.microsoft.com/office/drawing/2014/main" val="2177115641"/>
                  </a:ext>
                </a:extLst>
              </a:tr>
              <a:tr h="1231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39541" marR="3954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2019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480" y="2263868"/>
            <a:ext cx="4715870" cy="35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2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331" y="494817"/>
            <a:ext cx="8761413" cy="706964"/>
          </a:xfrm>
        </p:spPr>
        <p:txBody>
          <a:bodyPr/>
          <a:lstStyle/>
          <a:p>
            <a:pPr algn="ctr"/>
            <a:r>
              <a:rPr lang="th-TH" sz="2400" dirty="0" smtClean="0"/>
              <a:t>เอกสารประกอบการสอน เอกสารคำสอน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015425"/>
              </p:ext>
            </p:extLst>
          </p:nvPr>
        </p:nvGraphicFramePr>
        <p:xfrm>
          <a:off x="1968136" y="966649"/>
          <a:ext cx="7518426" cy="579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071">
                  <a:extLst>
                    <a:ext uri="{9D8B030D-6E8A-4147-A177-3AD203B41FA5}">
                      <a16:colId xmlns:a16="http://schemas.microsoft.com/office/drawing/2014/main" val="1356544138"/>
                    </a:ext>
                  </a:extLst>
                </a:gridCol>
                <a:gridCol w="1253071">
                  <a:extLst>
                    <a:ext uri="{9D8B030D-6E8A-4147-A177-3AD203B41FA5}">
                      <a16:colId xmlns:a16="http://schemas.microsoft.com/office/drawing/2014/main" val="4001467070"/>
                    </a:ext>
                  </a:extLst>
                </a:gridCol>
                <a:gridCol w="1253071">
                  <a:extLst>
                    <a:ext uri="{9D8B030D-6E8A-4147-A177-3AD203B41FA5}">
                      <a16:colId xmlns:a16="http://schemas.microsoft.com/office/drawing/2014/main" val="3035888411"/>
                    </a:ext>
                  </a:extLst>
                </a:gridCol>
                <a:gridCol w="1253071">
                  <a:extLst>
                    <a:ext uri="{9D8B030D-6E8A-4147-A177-3AD203B41FA5}">
                      <a16:colId xmlns:a16="http://schemas.microsoft.com/office/drawing/2014/main" val="285293454"/>
                    </a:ext>
                  </a:extLst>
                </a:gridCol>
                <a:gridCol w="1253071">
                  <a:extLst>
                    <a:ext uri="{9D8B030D-6E8A-4147-A177-3AD203B41FA5}">
                      <a16:colId xmlns:a16="http://schemas.microsoft.com/office/drawing/2014/main" val="1486771135"/>
                    </a:ext>
                  </a:extLst>
                </a:gridCol>
                <a:gridCol w="1253071">
                  <a:extLst>
                    <a:ext uri="{9D8B030D-6E8A-4147-A177-3AD203B41FA5}">
                      <a16:colId xmlns:a16="http://schemas.microsoft.com/office/drawing/2014/main" val="582245993"/>
                    </a:ext>
                  </a:extLst>
                </a:gridCol>
              </a:tblGrid>
              <a:tr h="35015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200" dirty="0" smtClean="0"/>
                        <a:t>ระดับคุณภาพ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171593"/>
                  </a:ext>
                </a:extLst>
              </a:tr>
              <a:tr h="35015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/>
                        <a:t>ดีเด่น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/>
                        <a:t>ดีมาก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/>
                        <a:t>ดี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/>
                        <a:t>พอใช้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/>
                        <a:t>ปรับปรุง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944497"/>
                  </a:ext>
                </a:extLst>
              </a:tr>
              <a:tr h="77704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</a:t>
                      </a:r>
                      <a:r>
                        <a:rPr lang="th-TH" sz="1200" dirty="0" smtClean="0"/>
                        <a:t>เนื้อหาสาระทางวิชาการถูกต้อง</a:t>
                      </a:r>
                      <a:r>
                        <a:rPr lang="th-TH" sz="1200" baseline="0" dirty="0" smtClean="0"/>
                        <a:t> ครบถ้วนสมบูรณ์ตามคำอธิบายรายวิชาและประมวลวิชา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048520"/>
                  </a:ext>
                </a:extLst>
              </a:tr>
              <a:tr h="43169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 </a:t>
                      </a:r>
                      <a:r>
                        <a:rPr lang="th-TH" sz="1200" dirty="0" smtClean="0"/>
                        <a:t>เนื้อหาสาระทางวิชาการมีความทันสมัย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127354"/>
                  </a:ext>
                </a:extLst>
              </a:tr>
              <a:tr h="6043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th-TH" sz="1200" baseline="0" dirty="0" smtClean="0"/>
                        <a:t>การนำเสนอหัวข้อและเนื้อหาเชื่อมโยงกันเป็นระบบสามารถติดตามได้ง่าย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409634"/>
                  </a:ext>
                </a:extLst>
              </a:tr>
              <a:tr h="43169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th-TH" sz="1200" baseline="0" dirty="0" smtClean="0"/>
                        <a:t>การเรียบเรียงเนื้อหาสาระชัดเจนและเป็นลำดับ เข้าใจง่าย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19542"/>
                  </a:ext>
                </a:extLst>
              </a:tr>
              <a:tr h="43169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 </a:t>
                      </a:r>
                      <a:r>
                        <a:rPr lang="th-TH" sz="1200" dirty="0" smtClean="0"/>
                        <a:t>การใช้ภาษาถูกต้องและสื่อความหมายได้ชัดเจน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582521"/>
                  </a:ext>
                </a:extLst>
              </a:tr>
              <a:tr h="6043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 </a:t>
                      </a:r>
                      <a:r>
                        <a:rPr lang="th-TH" sz="1200" dirty="0" smtClean="0"/>
                        <a:t>ความเหมาะสมและประโยชน์ต่อการเรียนการสอนรายวิชา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19762"/>
                  </a:ext>
                </a:extLst>
              </a:tr>
              <a:tr h="6043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 </a:t>
                      </a:r>
                      <a:r>
                        <a:rPr lang="th-TH" sz="1200" dirty="0" smtClean="0"/>
                        <a:t>คุณภาพโดยรวมของเอกสารประกอบการสอน/เอกสารคำสอน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88744"/>
                  </a:ext>
                </a:extLst>
              </a:tr>
              <a:tr h="431692">
                <a:tc>
                  <a:txBody>
                    <a:bodyPr/>
                    <a:lstStyle/>
                    <a:p>
                      <a:r>
                        <a:rPr lang="th-TH" sz="1050" b="1" dirty="0" smtClean="0"/>
                        <a:t>จริยธรรมและจรรยาบรรณทางวิชาการ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35925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38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ข้อเสนอแนะในการส่งผลงานให้ผ่าน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1907177"/>
            <a:ext cx="8825659" cy="4580709"/>
          </a:xfrm>
        </p:spPr>
        <p:txBody>
          <a:bodyPr>
            <a:normAutofit fontScale="92500" lnSpcReduction="10000"/>
          </a:bodyPr>
          <a:lstStyle/>
          <a:p>
            <a:pPr marL="0" indent="0" algn="thaiDist">
              <a:buNone/>
            </a:pPr>
            <a:r>
              <a:rPr lang="th-TH" sz="24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 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งานวิจัย</a:t>
            </a:r>
          </a:p>
          <a:p>
            <a:pPr marL="0" indent="0" algn="thaiDist">
              <a:buNone/>
            </a:pPr>
            <a:r>
              <a:rPr lang="en-US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 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งานวิจัยมีรูปแบบคล้ายการฝึกอบรม เข้าไปหาโจทย์วิจัย อบรม แก้ปัญหา วัดผลก่อนทำและภายหลังทำ</a:t>
            </a:r>
          </a:p>
          <a:p>
            <a:pPr marL="0" indent="0" algn="thaiDist">
              <a:buNone/>
            </a:pPr>
            <a:r>
              <a:rPr lang="en-US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2. 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ขาดรูปแบบของระเบียบวิธีวิจัยที่ถูกต้อง 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ชัดเจน ตั้งแต่ บท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นำ เอกสาร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และงานวิจัยที่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เกี่ยวข้อง วิธีการ</a:t>
            </a: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ดำเนินการ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วิจัย ผลการวิจัย</a:t>
            </a:r>
            <a:endParaRPr lang="th-TH" b="1" dirty="0">
              <a:latin typeface="Cordia New" panose="020B0304020202020204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indent="0" algn="thaiDist">
              <a:buNone/>
            </a:pP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สรุปผล อภิปรายผลและ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ข้อเสนอแนะ จนถึง อ้างอิง บรรณานุกรม สำคัญมากๆ</a:t>
            </a:r>
            <a:endParaRPr lang="en-US" b="1" dirty="0" smtClean="0">
              <a:latin typeface="Cordia New" panose="020B0304020202020204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indent="0" algn="thaiDist">
              <a:buNone/>
            </a:pPr>
            <a:r>
              <a:rPr lang="en-US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3. 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บทคัดย่อภาษาไทยกับภาษาอังกฤษไม่สอดคล้องกัน</a:t>
            </a:r>
          </a:p>
          <a:p>
            <a:pPr marL="0" indent="0" algn="thaiDist">
              <a:buNone/>
            </a:pPr>
            <a:r>
              <a:rPr lang="en-US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4. 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ไม่มีกรอบแนวคิดงานวิจัย มีแต่กระบวนการในงานวิจัย</a:t>
            </a:r>
          </a:p>
          <a:p>
            <a:pPr marL="0" indent="0" algn="thaiDist">
              <a:buNone/>
            </a:pPr>
            <a:r>
              <a:rPr lang="en-US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5. 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สถิติไม่เหมาะสม </a:t>
            </a:r>
          </a:p>
          <a:p>
            <a:pPr marL="0" indent="0" algn="thaiDist">
              <a:buNone/>
            </a:pPr>
            <a:r>
              <a:rPr lang="en-US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6. </a:t>
            </a:r>
            <a:r>
              <a:rPr lang="th-TH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งานวิจัยไม่ตอบวัตถุประสงค์</a:t>
            </a:r>
          </a:p>
          <a:p>
            <a:pPr marL="0" indent="0" algn="thaiDist">
              <a:buNone/>
            </a:pPr>
            <a:r>
              <a:rPr lang="en-US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7</a:t>
            </a:r>
            <a:r>
              <a:rPr lang="en-US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dirty="0" smtClean="0"/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ระบบการพิมพ์ ไม่เป็นรูปแบบเดียวกัน เช่น คำศัพท์ภาษาอังกฤษ บางส่วนอักษตัว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-แรก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เป็นตัวพิมพ์ใหญ่ แต่ส่วนมากเป็นอักษรตัวพิมพ์เล็ก เป็นต้น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สามารถนำผลการวิจัยไปประยุกต์ใช้ประโยชน์ได้ หรือได้แต่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น้อย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ขาด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จริยธรรมและจรรยาบรรณทางวิชาการ </a:t>
            </a:r>
            <a:endParaRPr lang="en-US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บทความ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วิจัยต้องตรงกับสาขาที่ขอ เช่นขอการจัดการแต่ไปเรื่องการประกันคุณภาพมาเสนอ</a:t>
            </a:r>
          </a:p>
          <a:p>
            <a:pPr marL="0" indent="0">
              <a:buNone/>
            </a:pP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None/>
            </a:pPr>
            <a:endParaRPr lang="en-US" sz="14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795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r>
              <a:rPr lang="th-TH" sz="28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สรุปข้อเสนอแนะ ข้อคิดเห็น </a:t>
            </a:r>
            <a:r>
              <a:rPr lang="th-TH" sz="28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จากการประเมินผล</a:t>
            </a:r>
            <a:r>
              <a:rPr lang="th-TH" sz="28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งานทางวิชาการฯ</a:t>
            </a:r>
            <a:r>
              <a:rPr lang="en-US" sz="2800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en-US" sz="2800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28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ประเภทตำรา/หนังสือ</a:t>
            </a:r>
            <a:r>
              <a:rPr lang="en-US" sz="2800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en-US" sz="2800" dirty="0"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๑. มีเนื้อหาไม่สมบูรณ์ ขาดความลึกซึ้ง และไม่ทันสมัย ขาดความแปลกใหม่ ไม่ทันสมัย คัดลอกมาจากตำราเก่าๆ ทั่วไป </a:t>
            </a:r>
            <a:endParaRPr lang="en-US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0">
              <a:buNone/>
            </a:pP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๒. ไม่มีการสอดแทรกความคิดริเริ่ม หรือประสบการณ์ที่เกิดจากการค้นคว้าวิจัยของผู้เสนอขอลงในเนื้อหา หรือ มีการสอดแทรกอยู่น้อยเกินไป   </a:t>
            </a:r>
            <a:endParaRPr lang="en-US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0">
              <a:buNone/>
            </a:pP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๓. ขาดการวิเคราะห์/สังเคราะห์ การเขียนอธิบายไม่ชัดเจน เนื้อเรื่องไม่มีความสัมพันธ์กัน นอกจากนี้ยังพบว่าการเขียนอ้างอิงที่ไม่ถูกต้อง </a:t>
            </a:r>
            <a:endParaRPr lang="en-US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0" algn="thaiDist">
              <a:buNone/>
            </a:pP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๕. การไม่เขียนอ้างอิงที่มาก็เป็นเหตุผลอีกประการหนึ่งที่ทำให้ผลงานชิ้นนั้นๆ ของผู้เสนอขอไม่ผ่านเกณฑ์การพิจารณา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en-US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0" algn="thaiDist">
              <a:buNone/>
            </a:pPr>
            <a:r>
              <a:rPr lang="th-TH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๖. ขาดการอ้างอิงในเนื้อหา (ขาดเอกสารอ้างอิงท้ายบท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) 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การอ้างอิงรูปภาพ มักนำมาจากแหล่งเดียวกัน ควรค้นจาก 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Internet 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จะทันสมัยและหลากหลายมากกว่า</a:t>
            </a:r>
            <a:endParaRPr lang="en-US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1208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sz="2800" b="1" dirty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สรุปข้อเสนอแนะ ข้อคิดเห็น </a:t>
            </a:r>
            <a:r>
              <a:rPr lang="th-TH" sz="2800" b="1" dirty="0" smtClean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จากการ</a:t>
            </a:r>
            <a:r>
              <a:rPr lang="th-TH" sz="2800" b="1" dirty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ประเมินผลงานทางวิชาการฯ</a:t>
            </a:r>
            <a:r>
              <a:rPr lang="en-US" sz="2800" dirty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en-US" sz="2800" dirty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2800" b="1" dirty="0" smtClean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ประเภทตำรา/หนังสือ</a:t>
            </a:r>
            <a:r>
              <a:rPr lang="en-US" sz="2800" dirty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en-US" sz="2800" dirty="0">
                <a:solidFill>
                  <a:srgbClr val="EBEBEB"/>
                </a:solidFill>
                <a:latin typeface="Cordia New" panose="020B0304020202020204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thaiDist">
              <a:buNone/>
            </a:pPr>
            <a:r>
              <a:rPr lang="en-US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7.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ไม่มีการอ้างอิงที่มาของภาพประกอบและข้อความต่างๆ ในคำอธิบายที่มีการหยิบยกมาจากเป็นเอกสารอื่น</a:t>
            </a:r>
            <a:endParaRPr lang="en-US" sz="2400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0" algn="thaiDist">
              <a:buNone/>
            </a:pPr>
            <a:r>
              <a:rPr lang="en-US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8.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ขาดตัวอย่าง แบบฝึกหัด หรือคำถามที่จะใช้ในการศึกษาและทดสอบความเข้าใจของผู้ใช้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ตำรา</a:t>
            </a:r>
            <a:endParaRPr lang="en-US" sz="2400" b="1" dirty="0">
              <a:latin typeface="Cordia New" panose="020B0304020202020204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indent="0" algn="thaiDist">
              <a:buNone/>
            </a:pPr>
            <a:r>
              <a:rPr lang="en-US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9. 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บทสรุป</a:t>
            </a:r>
            <a:r>
              <a:rPr lang="th-TH" sz="24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ท้ายบทซ้ำกัน (เหมือนกันทุกบท) ทั้งที่ควรจะมีจุดเน้นที่แตกต่าง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กัน (</a:t>
            </a:r>
            <a:r>
              <a:rPr lang="en-US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copy 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กันมา)</a:t>
            </a:r>
            <a:endParaRPr lang="en-US" sz="2400" b="1" dirty="0" smtClean="0">
              <a:latin typeface="Cordia New" panose="020B0304020202020204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indent="0" algn="thaiDist">
              <a:buNone/>
            </a:pPr>
            <a:r>
              <a:rPr lang="en-US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10.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ศัพท์เทคนิค</a:t>
            </a:r>
            <a:r>
              <a:rPr lang="th-TH" sz="24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ทางวิชาการต้องแปลเป็นภาษาไทยตามด้วยวงเล็บ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ภาษาอังกฤษ</a:t>
            </a:r>
            <a:endParaRPr lang="en-US" sz="2400" b="1" dirty="0" smtClean="0">
              <a:latin typeface="TH SarabunPSK" panose="020B0500040200020003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0" algn="thaiDist">
              <a:buNone/>
            </a:pPr>
            <a:r>
              <a:rPr lang="en-US" sz="2400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11. </a:t>
            </a:r>
            <a:r>
              <a:rPr lang="th-TH" sz="2400" b="1" dirty="0" smtClean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อ้างอิงรูปแบบผิด และ</a:t>
            </a:r>
            <a:r>
              <a:rPr lang="en-US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  </a:t>
            </a:r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</a:rPr>
              <a:t>ไม่ปรากฏในบรรณานุกรม</a:t>
            </a:r>
            <a:endParaRPr lang="en-US" sz="2400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0" algn="thaiDist">
              <a:buNone/>
            </a:pPr>
            <a:endParaRPr lang="en-US" sz="2400" b="1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35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12.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การจัดหมวดหมู่ความรู้ยังไม่เป็นระบบดีนัก มีความสับสนและซ้ำซ้อนในบางเนื้อหา การอ้างอิงเอกสารในประเด็นสำคัญบางประเด็นผู้เขียนใช้เอกสารที่ไม่น่าเชื่อถือ เช่น เอกสารพิมพ์สำเนา เอกสารประกอบการสอน และการไม่อ้างอิงจากแหล่งปฐมภูมิ</a:t>
            </a:r>
            <a:endPara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13.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การใช้คำไม่เป็นเอกภาพ คำศัพท์ภาษาอังกฤษคำเดียวกันแต่ใช้คำภาษาไทยแตกต่างกัน</a:t>
            </a:r>
            <a:endPara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14.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ขาดความคิดริเริ่ม </a:t>
            </a:r>
          </a:p>
          <a:p>
            <a:pPr marL="0" indent="0">
              <a:buNone/>
            </a:pP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15.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ใช้หนังสือแค่เล่มเดียวหรือสองเล่มในการเรียบเรียงเนื้อหาหนึ่งบท</a:t>
            </a:r>
            <a:endPara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16.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การเขียนตำราหรือหนังสือควรมีการอ่านทบทวน (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proof reading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ก่อนส่งพิมพ์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90C226"/>
              </a:buClr>
              <a:buNone/>
            </a:pP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17.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หนังสือ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หรือตำราต้องตรงกับสาขาที่สอนหรือเชี่ยวชาญ แม้จะเป็นสาขาบริหารธุรกิจก็ตาม ขอการจัดการเอาหนังสือบัญชีเบื้องต้นมา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</a:t>
            </a:r>
            <a:endPara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Clr>
                <a:srgbClr val="90C226"/>
              </a:buClr>
              <a:buNone/>
            </a:pPr>
            <a:r>
              <a:rPr lang="en-US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18.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ขอตำแหน่งวิชาการตอนใกล้เกษียณ ตกเกือบทุกรายครับ</a:t>
            </a:r>
          </a:p>
          <a:p>
            <a:pPr marL="0" indent="0">
              <a:buClr>
                <a:srgbClr val="90C226"/>
              </a:buClr>
              <a:buNone/>
            </a:pPr>
            <a:endParaRPr lang="en-US" sz="2000" dirty="0" smtClean="0"/>
          </a:p>
          <a:p>
            <a:pPr marL="0" indent="0">
              <a:buClr>
                <a:srgbClr val="90C226"/>
              </a:buClr>
              <a:buNone/>
            </a:pPr>
            <a:endParaRPr lang="th-TH" sz="2000" dirty="0"/>
          </a:p>
          <a:p>
            <a:pPr marL="0" lvl="0" indent="0">
              <a:buClr>
                <a:srgbClr val="90C226"/>
              </a:buClr>
              <a:buNone/>
            </a:pPr>
            <a:r>
              <a:rPr lang="th-TH" sz="2200" dirty="0" smtClean="0">
                <a:solidFill>
                  <a:prstClr val="white">
                    <a:lumMod val="75000"/>
                    <a:lumOff val="25000"/>
                  </a:prstClr>
                </a:solidFill>
                <a:latin typeface="Trebuchet MS"/>
                <a:cs typeface="IrisUPC" panose="020B0604020202020204" pitchFamily="34" charset="-34"/>
              </a:rPr>
              <a:t>งสื</a:t>
            </a:r>
            <a:r>
              <a:rPr lang="th-TH" sz="2200" dirty="0">
                <a:solidFill>
                  <a:prstClr val="white">
                    <a:lumMod val="75000"/>
                    <a:lumOff val="25000"/>
                  </a:prstClr>
                </a:solidFill>
                <a:latin typeface="Trebuchet MS"/>
                <a:cs typeface="IrisUPC" panose="020B0604020202020204" pitchFamily="34" charset="-34"/>
              </a:rPr>
              <a:t>อหรือตำราต้องตรงกับสาขาที่สอนหรือเชี่ยวชาญ แม้จะเป็นสาขาบริหารธุรกิจก็ตาม ขอการจัดการเอาหนังสือบัญชีเบื้องต้นมาขอ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ข้อควรปฏิบัติ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ทำงานวิชาการให้ดี มีคุณภาพ เรา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ควบคุมสถาณการณ์ไม่ได้แต่ถ้างานดี โอกาสผ่านมีเกินครึ่ง นอกนั้นขึ้นกับโชคชะตาและอารมณ์ของผู้ทรงคุณวุฒิ</a:t>
            </a:r>
          </a:p>
          <a:p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วางแผนให้ดีเพราะเวลาผ่านไปเร็วมาก ตั้งเป้าหมายว่าปีนี้ ทำวิจัย บทความวิชาการ บทความวิจัย หนังสือ หรือตำรา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เท่าไร ทำงานอย่างสม่ำเสมอทุกๆวัน ทีละเล็กทีละ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น้อย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ที่สำคัญที่สุดคือการรักษาร่างกายและจิตใจของท่านให้ดีอยู่เสมอ ด้วยการออกกำลังกาย อาหารดี พักผ่อนเพียงพอ อารมณ์ดีเสมอ</a:t>
            </a:r>
          </a:p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ลง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มือทำทันที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 it right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now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!!!!!!!!!!!!!!!!!!!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dirty="0">
                <a:solidFill>
                  <a:prstClr val="white">
                    <a:lumMod val="75000"/>
                    <a:lumOff val="25000"/>
                  </a:prstClr>
                </a:solidFill>
              </a:rPr>
              <a:t>21. </a:t>
            </a:r>
            <a:r>
              <a:rPr lang="th-TH" dirty="0">
                <a:solidFill>
                  <a:prstClr val="white">
                    <a:lumMod val="75000"/>
                    <a:lumOff val="25000"/>
                  </a:prstClr>
                </a:solidFill>
              </a:rPr>
              <a:t>ที่สำคัญที่สุดคือการรักษาร่างกายและจิตใจของท่านให้ดีอยู่เสมอ ด้วยการออกกำลังกาย อาหารดี พักผ่อนเพียงพอ อารมณ์ดีเสมอ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1623"/>
          </a:xfrm>
        </p:spPr>
        <p:txBody>
          <a:bodyPr/>
          <a:lstStyle/>
          <a:p>
            <a:r>
              <a:rPr lang="en-US" dirty="0" smtClean="0"/>
              <a:t>Key Success Factor </a:t>
            </a:r>
            <a:r>
              <a:rPr lang="th-TH" b="1" dirty="0" smtClean="0"/>
              <a:t>ในการทำตำแหน่งวิชาการ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6829"/>
            <a:ext cx="8596668" cy="4534534"/>
          </a:xfrm>
        </p:spPr>
        <p:txBody>
          <a:bodyPr>
            <a:normAutofit fontScale="85000" lnSpcReduction="20000"/>
          </a:bodyPr>
          <a:lstStyle/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ไม่สอนมากเกินไป 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ใจนิ่ง ไม่หวั่นไหว ไม่วอกแวก สมาธิดี 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ไม่รับตำแหน่งบริหารถ้าไม่จำเป็น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จัดการเวลากับครอบครัวให้ดี 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ขยัน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อดทน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เพียรพยายาม 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มุ่งมั่น ทรหด อดทน </a:t>
            </a: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ทำตามรูปแบบ </a:t>
            </a:r>
            <a:r>
              <a:rPr lang="en-US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และขั้นตอนของคณะ ที่ให้รายละเอียดไว้</a:t>
            </a:r>
            <a:endParaRPr lang="en-US" sz="3200" dirty="0" smtClean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ลงมือทำเดี๋ยวนี้ (สำคัญมาก) </a:t>
            </a:r>
            <a:r>
              <a:rPr lang="en-US" sz="3200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procrastination is a thief of time</a:t>
            </a:r>
            <a:endParaRPr lang="th-TH" sz="3200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4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ผลการสอน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solidFill>
                  <a:srgbClr val="000000"/>
                </a:solidFill>
                <a:latin typeface="Cordia New" panose="020B0304020202020204" pitchFamily="34" charset="-34"/>
              </a:rPr>
              <a:t> </a:t>
            </a:r>
            <a:r>
              <a:rPr lang="th-TH" sz="2800" b="1" dirty="0" smtClean="0">
                <a:solidFill>
                  <a:srgbClr val="000000"/>
                </a:solidFill>
                <a:latin typeface="Cordia New" panose="020B0304020202020204" pitchFamily="34" charset="-34"/>
              </a:rPr>
              <a:t>ผศ. รศ. </a:t>
            </a:r>
          </a:p>
          <a:p>
            <a:r>
              <a:rPr lang="th-TH" b="1" dirty="0" smtClean="0">
                <a:solidFill>
                  <a:srgbClr val="000000"/>
                </a:solidFill>
                <a:latin typeface="Cordia New" panose="020B0304020202020204" pitchFamily="34" charset="-34"/>
              </a:rPr>
              <a:t> มี</a:t>
            </a:r>
            <a:r>
              <a:rPr lang="th-TH" b="1" dirty="0">
                <a:solidFill>
                  <a:srgbClr val="000000"/>
                </a:solidFill>
                <a:latin typeface="Cordia New" panose="020B0304020202020204" pitchFamily="34" charset="-34"/>
              </a:rPr>
              <a:t>ชั่วโมงสอน</a:t>
            </a:r>
            <a:r>
              <a:rPr lang="th-TH" b="1" dirty="0" smtClean="0">
                <a:solidFill>
                  <a:srgbClr val="000000"/>
                </a:solidFill>
                <a:latin typeface="Cordia New" panose="020B0304020202020204" pitchFamily="34" charset="-34"/>
              </a:rPr>
              <a:t>ประจำรายวิชา</a:t>
            </a:r>
          </a:p>
          <a:p>
            <a:r>
              <a:rPr lang="th-TH" b="1" dirty="0">
                <a:solidFill>
                  <a:srgbClr val="000000"/>
                </a:solidFill>
                <a:latin typeface="Cordia New" panose="020B0304020202020204" pitchFamily="34" charset="-34"/>
              </a:rPr>
              <a:t> </a:t>
            </a:r>
            <a:r>
              <a:rPr lang="th-TH" b="1" dirty="0" smtClean="0">
                <a:solidFill>
                  <a:srgbClr val="000000"/>
                </a:solidFill>
                <a:latin typeface="Cordia New" panose="020B0304020202020204" pitchFamily="34" charset="-34"/>
              </a:rPr>
              <a:t>ต้องเป็นวิชาที่กำหนดไว้ในหลักสูตร</a:t>
            </a:r>
          </a:p>
          <a:p>
            <a:r>
              <a:rPr lang="th-TH" b="1" dirty="0">
                <a:solidFill>
                  <a:srgbClr val="000000"/>
                </a:solidFill>
                <a:latin typeface="Cordia New" panose="020B0304020202020204" pitchFamily="34" charset="-34"/>
              </a:rPr>
              <a:t> </a:t>
            </a:r>
            <a:r>
              <a:rPr lang="th-TH" b="1" dirty="0" smtClean="0">
                <a:solidFill>
                  <a:srgbClr val="000000"/>
                </a:solidFill>
                <a:latin typeface="Cordia New" panose="020B0304020202020204" pitchFamily="34" charset="-34"/>
              </a:rPr>
              <a:t>เอกสาร</a:t>
            </a:r>
            <a:r>
              <a:rPr lang="th-TH" b="1" dirty="0">
                <a:solidFill>
                  <a:srgbClr val="000000"/>
                </a:solidFill>
                <a:latin typeface="Cordia New" panose="020B0304020202020204" pitchFamily="34" charset="-34"/>
              </a:rPr>
              <a:t>ประกอบการสอน </a:t>
            </a:r>
            <a:r>
              <a:rPr lang="th-TH" b="1" dirty="0">
                <a:solidFill>
                  <a:schemeClr val="tx1"/>
                </a:solidFill>
                <a:latin typeface="Cordia New" panose="020B0304020202020204" pitchFamily="34" charset="-34"/>
              </a:rPr>
              <a:t>(ผ.ศ.</a:t>
            </a:r>
            <a:r>
              <a:rPr lang="th-TH" b="1" dirty="0" smtClean="0">
                <a:solidFill>
                  <a:schemeClr val="tx1"/>
                </a:solidFill>
                <a:latin typeface="Cordia New" panose="020B0304020202020204" pitchFamily="34" charset="-34"/>
              </a:rPr>
              <a:t>)</a:t>
            </a:r>
          </a:p>
          <a:p>
            <a:r>
              <a:rPr lang="th-TH" b="1" dirty="0" smtClean="0">
                <a:solidFill>
                  <a:srgbClr val="000000"/>
                </a:solidFill>
                <a:latin typeface="Cordia New" panose="020B0304020202020204" pitchFamily="34" charset="-34"/>
              </a:rPr>
              <a:t>เอกสารคำสอน </a:t>
            </a:r>
            <a:r>
              <a:rPr lang="th-TH" b="1" dirty="0">
                <a:solidFill>
                  <a:schemeClr val="tx1"/>
                </a:solidFill>
                <a:latin typeface="Cordia New" panose="020B0304020202020204" pitchFamily="34" charset="-34"/>
              </a:rPr>
              <a:t>(ร.ศ.</a:t>
            </a:r>
            <a:r>
              <a:rPr lang="th-TH" b="1" dirty="0" smtClean="0">
                <a:solidFill>
                  <a:schemeClr val="tx1"/>
                </a:solidFill>
                <a:latin typeface="Cordia New" panose="020B0304020202020204" pitchFamily="34" charset="-34"/>
              </a:rPr>
              <a:t>) </a:t>
            </a:r>
            <a:r>
              <a:rPr lang="th-TH" b="1" dirty="0">
                <a:solidFill>
                  <a:schemeClr val="tx1"/>
                </a:solidFill>
                <a:latin typeface="Cordia New" panose="020B0304020202020204" pitchFamily="34" charset="-34"/>
              </a:rPr>
              <a:t/>
            </a:r>
            <a:br>
              <a:rPr lang="th-TH" b="1" dirty="0">
                <a:solidFill>
                  <a:schemeClr val="tx1"/>
                </a:solidFill>
                <a:latin typeface="Cordia New" panose="020B0304020202020204" pitchFamily="34" charset="-34"/>
              </a:rPr>
            </a:br>
            <a:r>
              <a:rPr lang="th-TH" b="1" dirty="0">
                <a:solidFill>
                  <a:srgbClr val="000000"/>
                </a:solidFill>
                <a:latin typeface="Cordia New" panose="020B0304020202020204" pitchFamily="34" charset="-34"/>
              </a:rPr>
              <a:t>ที่ใช้ประกอบการสอนมาแล้ว</a:t>
            </a:r>
            <a:br>
              <a:rPr lang="th-TH" b="1" dirty="0">
                <a:solidFill>
                  <a:srgbClr val="000000"/>
                </a:solidFill>
                <a:latin typeface="Cordia New" panose="020B0304020202020204" pitchFamily="34" charset="-34"/>
              </a:rPr>
            </a:br>
            <a:r>
              <a:rPr lang="th-TH" b="1" dirty="0">
                <a:solidFill>
                  <a:srgbClr val="2B05CB"/>
                </a:solidFill>
                <a:latin typeface="Cordia New" panose="020B0304020202020204" pitchFamily="34" charset="-34"/>
              </a:rPr>
              <a:t>3 หน่วยกิต หรือ 45 ชั่วโมง</a:t>
            </a:r>
            <a:r>
              <a:rPr lang="th-TH" b="1" dirty="0"/>
              <a:t> 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669" y="1759131"/>
            <a:ext cx="7881257" cy="472004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ขอให้ทุกท่านสมความปรารถนาทุกประการครับ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11" y="1680632"/>
            <a:ext cx="3739134" cy="37535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45" y="1680632"/>
            <a:ext cx="3549941" cy="3753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58677" y="55409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</a:t>
            </a:r>
            <a:r>
              <a:rPr lang="en-US" b="1" i="1" dirty="0"/>
              <a:t>Our greatest weakness lies in giving up. The most certain way to succeed is always to try just one more time.” </a:t>
            </a:r>
          </a:p>
          <a:p>
            <a:r>
              <a:rPr lang="en-US" dirty="0"/>
              <a:t>― Thomas Edison</a:t>
            </a:r>
          </a:p>
        </p:txBody>
      </p:sp>
    </p:spTree>
    <p:extLst>
      <p:ext uri="{BB962C8B-B14F-4D97-AF65-F5344CB8AC3E}">
        <p14:creationId xmlns:p14="http://schemas.microsoft.com/office/powerpoint/2010/main" val="21209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แนวทางประเมินผลการสอน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272937"/>
            <a:ext cx="8825659" cy="4249783"/>
          </a:xfrm>
        </p:spPr>
        <p:txBody>
          <a:bodyPr>
            <a:normAutofit fontScale="62500" lnSpcReduction="20000"/>
          </a:bodyPr>
          <a:lstStyle/>
          <a:p>
            <a:r>
              <a:rPr lang="th-TH" sz="2400" dirty="0"/>
              <a:t>๑. มีการวางแผนการสอนอย่างเป็นระบบ โด</a:t>
            </a:r>
            <a:r>
              <a:rPr lang="th-TH" sz="2400" dirty="0" smtClean="0"/>
              <a:t>ยกำหนด</a:t>
            </a:r>
            <a:r>
              <a:rPr lang="th-TH" sz="2400" dirty="0"/>
              <a:t>จุดมุ่งหมายของการสอน</a:t>
            </a:r>
            <a:r>
              <a:rPr lang="th-TH" sz="2400" dirty="0" smtClean="0"/>
              <a:t>ให้ชัดเจน</a:t>
            </a:r>
            <a:r>
              <a:rPr lang="th-TH" sz="2400" dirty="0"/>
              <a:t>และคัดเลือกการเรียนการสอนให้เหมาะสม เพื่อให้ผลการสอนเป็นไป</a:t>
            </a:r>
            <a:r>
              <a:rPr lang="th-TH" sz="2400" dirty="0" smtClean="0"/>
              <a:t>ตามจุดมุ่งหมาย</a:t>
            </a:r>
            <a:r>
              <a:rPr lang="th-TH" sz="2400" dirty="0"/>
              <a:t>ที่วางไว้โดยเสนอเอกสารหลักฐานที่สามารถประเมินได้ในทุกหัวข้อที่ผู้</a:t>
            </a:r>
            <a:r>
              <a:rPr lang="th-TH" sz="2400" dirty="0" smtClean="0"/>
              <a:t>ขอกำหนดตำแหน่ง</a:t>
            </a:r>
            <a:r>
              <a:rPr lang="th-TH" sz="2400" dirty="0"/>
              <a:t>เป็นผู้สอน </a:t>
            </a:r>
            <a:r>
              <a:rPr lang="th-TH" sz="2400" dirty="0" smtClean="0"/>
              <a:t>ซึ่ง</a:t>
            </a:r>
            <a:r>
              <a:rPr lang="th-TH" sz="2400" dirty="0"/>
              <a:t>มีการอ้างอิงแหล่งที่มา อย่างถูกต้องตามหลักวิชาการ</a:t>
            </a:r>
            <a:r>
              <a:rPr lang="th-TH" sz="2400" dirty="0" smtClean="0"/>
              <a:t>และกฎหมาย</a:t>
            </a: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๒. มีความสามารถในการใช้เทคนิควิธีสอนต่างๆ เพื่อให้ผู้เรียนเกิดความสนใจ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ติดตาม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การสอนตลอดเวลา เช่น ใช้ภาษาที่เข้าใจง่าย ยกตัวอย่างประกอบ 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สอดแทรกประสบการณ์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จริง หรือ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ใช้คำถาม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เพื่อให้ผู้เรียนคิดและ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ตอบคำถาม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ให้เข้าใจได้ชัดเจน</a:t>
            </a:r>
            <a:r>
              <a:rPr lang="th-TH" sz="2400" dirty="0"/>
              <a:t> </a:t>
            </a:r>
            <a:endParaRPr lang="th-TH" sz="2400" dirty="0" smtClean="0"/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๓. มีความสามารถที่จะสอนให้ผู้เรียนสามารถเสาะแสวงหาความรู้และพัฒนา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องค์ความรู้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ได้ด้วยตนเอง ด้วยความมีวิจารณญาณ รู้ว่าแหล่งความรู้ใดที่ควรเชื่อถือ 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เป็นผู้เรียนรู้อย่างต่อเนื่องตลอดชีวิต (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lifelong learner)</a:t>
            </a:r>
            <a:r>
              <a:rPr lang="en-US" sz="2400" dirty="0"/>
              <a:t> </a:t>
            </a:r>
            <a:endParaRPr lang="th-TH" sz="2400" dirty="0" smtClean="0"/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๔. มีความสามารถสอนให้ผู้เรียนรู้จักคิดวิเคราะห์และสังเคราะห์ความรู้อย่างมี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เหตุผลใน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วิชาที่สอน</a:t>
            </a:r>
            <a:r>
              <a:rPr lang="th-TH" sz="2400" dirty="0"/>
              <a:t> </a:t>
            </a:r>
            <a:endParaRPr lang="th-TH" sz="2400" dirty="0" smtClean="0"/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๕. มีความสามารถให้ผู้เรียนมองเห็นความสัมพันธ์ของวิชาที่เรียนกับวิชาอื่น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</a:t>
            </a:r>
            <a:r>
              <a:rPr lang="th-TH" sz="2400" dirty="0" smtClean="0"/>
              <a:t> </a:t>
            </a: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๖. มีความสามารถจัดให้ผู้เรียนแสดงความคิดเห็นและแลกเปลี่ยนประสบการณ์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ตามความ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เหมาะสม</a:t>
            </a:r>
            <a:r>
              <a:rPr lang="th-TH" sz="2400" dirty="0"/>
              <a:t> </a:t>
            </a:r>
            <a:endParaRPr lang="th-TH" sz="2400" dirty="0" smtClean="0"/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๗. มีความสามารถในการใช้สื่อการสอนและอุปกรณ์ช่วยสอนที่ทันสมัยเหมาะสม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เป็นอย่า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ดี</a:t>
            </a:r>
            <a:r>
              <a:rPr lang="th-TH" sz="2400" dirty="0" smtClean="0"/>
              <a:t> </a:t>
            </a:r>
            <a:r>
              <a:rPr lang="th-TH" sz="2400" dirty="0"/>
              <a:t/>
            </a:r>
            <a:br>
              <a:rPr lang="th-TH" sz="2400" dirty="0"/>
            </a:br>
            <a:r>
              <a:rPr lang="th-TH" sz="2400" dirty="0"/>
              <a:t/>
            </a:r>
            <a:br>
              <a:rPr lang="th-TH" sz="2400" dirty="0"/>
            </a:br>
            <a:r>
              <a:rPr lang="th-TH" dirty="0"/>
              <a:t/>
            </a:r>
            <a:br>
              <a:rPr lang="th-TH" dirty="0"/>
            </a:br>
            <a:r>
              <a:rPr lang="en-US" dirty="0"/>
              <a:t/>
            </a:r>
            <a:br>
              <a:rPr lang="en-US" dirty="0"/>
            </a:br>
            <a:r>
              <a:rPr lang="th-TH" dirty="0"/>
              <a:t/>
            </a:r>
            <a:br>
              <a:rPr lang="th-TH" dirty="0"/>
            </a:br>
            <a:r>
              <a:rPr lang="th-TH" dirty="0"/>
              <a:t> </a:t>
            </a:r>
            <a:br>
              <a:rPr lang="th-TH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ผลงานวิชาการ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th-TH" sz="2400" b="1" dirty="0" smtClean="0"/>
              <a:t>งานวิจัย</a:t>
            </a:r>
          </a:p>
          <a:p>
            <a:pPr>
              <a:buFont typeface="+mj-lt"/>
              <a:buAutoNum type="arabicPeriod"/>
            </a:pPr>
            <a:r>
              <a:rPr lang="th-TH" sz="2400" b="1" dirty="0" smtClean="0"/>
              <a:t>งานวิชาการในลักษณะอื่นๆ งารพัฒนาเพื่ออุตสาหกรรม เพื่อพัฒนาการเรียนการสอน พัฒนานโยบายสาธารณะ  กรณีศึกษา งานแปล พจนานุกรม สารานุกรม นามานุกรม งานสร้างสรรค์ทางวิทยาศาสตร์และเทคโนโลยี สร้างสรรค์ด้านสุนทรียะและศิลปะ สิทธิบัตร ซอฟแวร์</a:t>
            </a:r>
          </a:p>
          <a:p>
            <a:pPr>
              <a:buFont typeface="+mj-lt"/>
              <a:buAutoNum type="arabicPeriod"/>
            </a:pPr>
            <a:r>
              <a:rPr lang="th-TH" sz="2400" b="1" dirty="0" smtClean="0"/>
              <a:t>งานวิชาการรับใช้สังคม</a:t>
            </a:r>
          </a:p>
          <a:p>
            <a:pPr>
              <a:buFont typeface="+mj-lt"/>
              <a:buAutoNum type="arabicPeriod"/>
            </a:pPr>
            <a:r>
              <a:rPr lang="th-TH" sz="2400" b="1" dirty="0" smtClean="0"/>
              <a:t>ตำรา หนังสือ บทความวิชาการ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dirty="0" smtClean="0"/>
              <a:t>การขอตำแหน่ง ผู้ช่วยศาสตราจารย์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263" y="1680632"/>
            <a:ext cx="11286307" cy="50685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114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400</TotalTime>
  <Words>2117</Words>
  <Application>Microsoft Office PowerPoint</Application>
  <PresentationFormat>Widescreen</PresentationFormat>
  <Paragraphs>502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Angsana New</vt:lpstr>
      <vt:lpstr>Arial</vt:lpstr>
      <vt:lpstr>Calibri</vt:lpstr>
      <vt:lpstr>Century Gothic</vt:lpstr>
      <vt:lpstr>Cordia New</vt:lpstr>
      <vt:lpstr>IrisUPC</vt:lpstr>
      <vt:lpstr>TH SarabunPSK</vt:lpstr>
      <vt:lpstr>Trebuchet MS</vt:lpstr>
      <vt:lpstr>Wingdings 3</vt:lpstr>
      <vt:lpstr>Ion Boardroom</vt:lpstr>
      <vt:lpstr>หลักเกณฑ์และวิธีการการแต่งตั้งบุคคลให้ดำรงตำแหน่งวิชาการระดับ ผศ./รศ./ศ. และแนวทางในการขอตำแหน่งวิชาการ</vt:lpstr>
      <vt:lpstr>ความสำคัญของตำแหน่งวิชาการ</vt:lpstr>
      <vt:lpstr>ปี 2560 ใช้ตั้งแต่ 1พย. 2561 เป็นต้นไป</vt:lpstr>
      <vt:lpstr>เกณฑ์ ปี 2563 เลื่อนใช้ถึง 23 มิถุนายนปี 2565</vt:lpstr>
      <vt:lpstr>คุณสมบัติเฉพาะตำแหน่ง</vt:lpstr>
      <vt:lpstr>ผลการสอน</vt:lpstr>
      <vt:lpstr>แนวทางประเมินผลการสอน</vt:lpstr>
      <vt:lpstr>ผลงานวิชาการ</vt:lpstr>
      <vt:lpstr>การขอตำแหน่ง ผู้ช่วยศาสตราจารย์</vt:lpstr>
      <vt:lpstr>การขอตำแหน่ง รองศาสตราจารย์</vt:lpstr>
      <vt:lpstr>การขอตำแหน่งศาสตราจารย์</vt:lpstr>
      <vt:lpstr>การขอตำแหน่งศาสตราจารย์</vt:lpstr>
      <vt:lpstr>เกณฑ์ปี 2563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คณะกรรมการผู้ทรงคุณวุฒิ (reader)</vt:lpstr>
      <vt:lpstr>เกณฑ์ ผศ. ปี2563</vt:lpstr>
      <vt:lpstr>เกณฑ์ รศ. 2563</vt:lpstr>
      <vt:lpstr>PowerPoint Presentation</vt:lpstr>
      <vt:lpstr>หมายเหตุ</vt:lpstr>
      <vt:lpstr>รศ.วิธีที่3</vt:lpstr>
      <vt:lpstr>รศ.วิธีที่3</vt:lpstr>
      <vt:lpstr>รศ.วิธีที่ 3</vt:lpstr>
      <vt:lpstr>PowerPoint Presentation</vt:lpstr>
      <vt:lpstr>PowerPoint Presentation</vt:lpstr>
      <vt:lpstr>PowerPoint Presentation</vt:lpstr>
      <vt:lpstr>PowerPoint Presentation</vt:lpstr>
      <vt:lpstr>เกณฑ์การตัดสิน มาตรฐานปี 2563</vt:lpstr>
      <vt:lpstr>ความหมายของงานวิจัย</vt:lpstr>
      <vt:lpstr>การเผยแพร่งานวิจัย</vt:lpstr>
      <vt:lpstr>การเผยแพร่งานวิจัย</vt:lpstr>
      <vt:lpstr>การประเมินคุณภาพงานวิจัย</vt:lpstr>
      <vt:lpstr>ตำรา</vt:lpstr>
      <vt:lpstr>รูปแบบของตำรา</vt:lpstr>
      <vt:lpstr>การเผยแพร่ตำรา</vt:lpstr>
      <vt:lpstr>การประเมินคุณภาพตำรา</vt:lpstr>
      <vt:lpstr>นิยามของ หนังสือ</vt:lpstr>
      <vt:lpstr>รูปแบบของหนังสือ</vt:lpstr>
      <vt:lpstr>การเผยแพร่หนังสือ</vt:lpstr>
      <vt:lpstr>การประเมินคุณภาพหนังสือ</vt:lpstr>
      <vt:lpstr>บทความวิชาการ</vt:lpstr>
      <vt:lpstr>การประเมินบทความวิชาการ</vt:lpstr>
      <vt:lpstr>PowerPoint Presentation</vt:lpstr>
      <vt:lpstr>ประเมินบทความวิชาการ</vt:lpstr>
      <vt:lpstr>ประเมินงานวิจัย</vt:lpstr>
      <vt:lpstr>ประเมินหนังสือ</vt:lpstr>
      <vt:lpstr>                                 ประเมินตำรา</vt:lpstr>
      <vt:lpstr>เอกสารประกอบการสอน เอกสารคำสอน</vt:lpstr>
      <vt:lpstr>ข้อเสนอแนะในการส่งผลงานให้ผ่าน</vt:lpstr>
      <vt:lpstr>สรุปข้อเสนอแนะ ข้อคิดเห็น จากการประเมินผลงานทางวิชาการฯ ประเภทตำรา/หนังสือ </vt:lpstr>
      <vt:lpstr>สรุปข้อเสนอแนะ ข้อคิดเห็น จากการประเมินผลงานทางวิชาการฯ ประเภทตำรา/หนังสือ </vt:lpstr>
      <vt:lpstr>PowerPoint Presentation</vt:lpstr>
      <vt:lpstr>PowerPoint Presentation</vt:lpstr>
      <vt:lpstr>ข้อควรปฏิบัติ</vt:lpstr>
      <vt:lpstr>Key Success Factor ในการทำตำแหน่งวิชาการ</vt:lpstr>
      <vt:lpstr>PowerPoint Presentation</vt:lpstr>
      <vt:lpstr>ขอให้ทุกท่านสมความปรารถนาทุกประการครับ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หลักเกณฑ์และวิธีการการแต่งตั้งบุคคลให้ดำรงตำแหน่งวิชาการระดับ ผศ./รศ./ศ.</dc:title>
  <dc:creator>User</dc:creator>
  <cp:lastModifiedBy>User</cp:lastModifiedBy>
  <cp:revision>79</cp:revision>
  <dcterms:created xsi:type="dcterms:W3CDTF">2021-03-31T04:42:00Z</dcterms:created>
  <dcterms:modified xsi:type="dcterms:W3CDTF">2021-04-01T05:03:56Z</dcterms:modified>
</cp:coreProperties>
</file>