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461" r:id="rId2"/>
    <p:sldId id="462" r:id="rId3"/>
    <p:sldId id="491" r:id="rId4"/>
    <p:sldId id="492" r:id="rId5"/>
    <p:sldId id="468" r:id="rId6"/>
    <p:sldId id="493" r:id="rId7"/>
    <p:sldId id="494" r:id="rId8"/>
    <p:sldId id="495" r:id="rId9"/>
    <p:sldId id="496" r:id="rId10"/>
    <p:sldId id="497" r:id="rId11"/>
    <p:sldId id="499" r:id="rId12"/>
    <p:sldId id="505" r:id="rId13"/>
    <p:sldId id="506" r:id="rId14"/>
    <p:sldId id="507" r:id="rId15"/>
    <p:sldId id="508" r:id="rId16"/>
    <p:sldId id="498" r:id="rId17"/>
    <p:sldId id="500" r:id="rId18"/>
    <p:sldId id="501" r:id="rId19"/>
    <p:sldId id="502" r:id="rId20"/>
    <p:sldId id="503" r:id="rId21"/>
    <p:sldId id="504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35488F"/>
    <a:srgbClr val="3C53A4"/>
    <a:srgbClr val="3F8DFF"/>
    <a:srgbClr val="0060EE"/>
    <a:srgbClr val="257DFF"/>
    <a:srgbClr val="0AA9F0"/>
    <a:srgbClr val="217BFF"/>
    <a:srgbClr val="ABE3FF"/>
    <a:srgbClr val="10C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7" autoAdjust="0"/>
  </p:normalViewPr>
  <p:slideViewPr>
    <p:cSldViewPr snapToGrid="0">
      <p:cViewPr varScale="1">
        <p:scale>
          <a:sx n="102" d="100"/>
          <a:sy n="102" d="100"/>
        </p:scale>
        <p:origin x="5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0CAD68-41DA-4F55-A9C6-BC7A8B9F0388}" type="datetimeFigureOut">
              <a:rPr lang="th-TH"/>
              <a:pPr>
                <a:defRPr/>
              </a:pPr>
              <a:t>09/10/62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6B94D-0E29-4EB4-A162-9AF27C93A2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0288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99C6-9EAA-482C-A7B0-85E5AE452374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8E019-71B6-45B9-8E36-3E9A30007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0E63-8D12-4528-A34A-03083743CAF5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1009-2874-49F6-806A-643438D6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764338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302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A5BD-ACCF-4776-A781-8F6022B3AC1B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0" y="6423025"/>
            <a:ext cx="320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25" y="6423025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95368-D1A3-4211-98D3-F375CF8B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DF5B-C8DC-44B7-B8A5-E65EB3FA9A0B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69BA-54D2-4AE0-B7F3-6EF780931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6442A-ED5A-4A46-B32F-2B5FD2ED549E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1AD52C-5B49-464B-9506-DCCC6F923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AF00-BFF1-45CC-8B07-CD21F22C4A5F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7595-ACF4-48F5-8219-0F8881A66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BD5D-F289-46FE-9EC8-D17CA26F65C3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1E31-738D-4729-A268-4B457CB10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1ADC-0718-49AB-B3A4-F22479A080EA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73D2-A025-4981-B32F-DA077364F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5DEB-5D56-4314-9538-1058D586B98B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DD52-8BBE-438F-8151-446D87F67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9066-76E2-4B32-A514-52EDC5ED0D1D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39DB-579B-4002-828C-404B461A0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CE12-61D3-498D-8477-BCC0E91084CE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E132-53B7-448E-9E4A-584AD29CE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6213"/>
            <a:ext cx="9142413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84163"/>
            <a:ext cx="7772400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011363"/>
            <a:ext cx="7772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423025"/>
            <a:ext cx="25955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764934-BE88-49D0-9AD2-373FB7586F13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3025"/>
            <a:ext cx="4060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4525" y="6423025"/>
            <a:ext cx="7096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58881C-43E7-451E-93F9-85DA9ED03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1" r:id="rId9"/>
    <p:sldLayoutId id="2147483712" r:id="rId10"/>
    <p:sldLayoutId id="214748371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00"/>
          <a:stretch/>
        </p:blipFill>
        <p:spPr>
          <a:xfrm>
            <a:off x="234524" y="2461959"/>
            <a:ext cx="2218213" cy="1719114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1620086" y="1417760"/>
            <a:ext cx="70952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5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รายงานผลการดำเนินงานหลักสูตร (มคอ.7) </a:t>
            </a:r>
          </a:p>
          <a:p>
            <a:pPr algn="ctr"/>
            <a:r>
              <a:rPr lang="th-TH" sz="45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ภาคการศึกษาที่ </a:t>
            </a:r>
            <a:r>
              <a:rPr lang="th-TH" sz="45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</a:t>
            </a:r>
            <a:r>
              <a:rPr lang="en-US" sz="45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sz="3675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251666" y="3076729"/>
            <a:ext cx="595868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5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</a:t>
            </a:r>
            <a:r>
              <a:rPr lang="th-TH" sz="405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</a:t>
            </a:r>
          </a:p>
          <a:p>
            <a:pPr algn="ctr"/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คณะบริหารธุรกิจและศิลปศาสตร์</a:t>
            </a:r>
          </a:p>
          <a:p>
            <a:pPr algn="ctr"/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มหาวิทยาลัยเทคโนโลยีราชมงคลล้านนา</a:t>
            </a:r>
            <a:endParaRPr lang="en-US" sz="28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7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2100" dirty="0" smtClean="0">
                <a:latin typeface="TH SarabunPSK" panose="020B0500040200020003" pitchFamily="34" charset="-34"/>
              </a:rPr>
              <a:t>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991123" y="554920"/>
            <a:ext cx="3483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</a:t>
            </a:r>
            <a:r>
              <a:rPr lang="en-US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</a:t>
            </a: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7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40021" y="615568"/>
            <a:ext cx="7253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090397"/>
              </p:ext>
            </p:extLst>
          </p:nvPr>
        </p:nvGraphicFramePr>
        <p:xfrm>
          <a:off x="419100" y="1550293"/>
          <a:ext cx="8410468" cy="3148832"/>
        </p:xfrm>
        <a:graphic>
          <a:graphicData uri="http://schemas.openxmlformats.org/drawingml/2006/table">
            <a:tbl>
              <a:tblPr firstRow="1" bandRow="1"/>
              <a:tblGrid>
                <a:gridCol w="2718135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935550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570897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2185886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5.1 สาระของรายวิชาในหลักสูตร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5.2 การวางระบบผู้สอนและกระบวนการจัดการเรียนการสอน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 การประเมินผู้เรียน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5641"/>
                  </a:ext>
                </a:extLst>
              </a:tr>
              <a:tr h="649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th-TH" sz="20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1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40021" y="615568"/>
            <a:ext cx="7253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619669"/>
              </p:ext>
            </p:extLst>
          </p:nvPr>
        </p:nvGraphicFramePr>
        <p:xfrm>
          <a:off x="419100" y="1550293"/>
          <a:ext cx="8410468" cy="5212080"/>
        </p:xfrm>
        <a:graphic>
          <a:graphicData uri="http://schemas.openxmlformats.org/drawingml/2006/table">
            <a:tbl>
              <a:tblPr firstRow="1" bandRow="1"/>
              <a:tblGrid>
                <a:gridCol w="3267376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535740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1870576">
                  <a:extLst>
                    <a:ext uri="{9D8B030D-6E8A-4147-A177-3AD203B41FA5}">
                      <a16:colId xmlns:a16="http://schemas.microsoft.com/office/drawing/2014/main" val="2721342048"/>
                    </a:ext>
                  </a:extLst>
                </a:gridCol>
                <a:gridCol w="1774250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5.4 ผลการดำเนินงานหลักสูตรตามกรอบมาตรฐานคุณวุฒิระดับอุดมศึกษาแห่งชาติ</a:t>
                      </a:r>
                    </a:p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( ตามที่ระบุใน </a:t>
                      </a:r>
                      <a:r>
                        <a:rPr lang="th-TH" sz="2000" b="0" kern="1200" dirty="0" err="1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มค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 2 ของหลักสูตร)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h-TH" sz="20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pPr algn="thaiDist"/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 อาจารย์ผู้รับผิดชอบหลักสูตรอย่างน้อยร้อยละ 80 มีส่วนร่วมในการประชุมเพื่อวางแผน ติดตาม และทบทวนการดำเนินงานหลักสูตร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lang="th-TH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87668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มีรายละเอียดของหลักสูตร ตามแบบ มคอ.2 ที่สอดคล้องกับกรอบมาตรฐานคุณวุฒิแห่งชาติ หรือมาตรฐานคุณวุฒิสาขา/สาขาวิชา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849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3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มีรายละเอียดของกระบวนวิชา และรายละเอียดของประสบการณ์ภาคสนาม (ถ้ามี) ตามแบบ มคอ.3 และ มคอ.4 ให้ครบทุกกระบวนวิชาที่เปิดสอนในหลักสูตร อย่างน้อยก่อนเปิดภาคการศึกษา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74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0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40021" y="615568"/>
            <a:ext cx="7253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551978"/>
              </p:ext>
            </p:extLst>
          </p:nvPr>
        </p:nvGraphicFramePr>
        <p:xfrm>
          <a:off x="381000" y="1550293"/>
          <a:ext cx="8410468" cy="5120640"/>
        </p:xfrm>
        <a:graphic>
          <a:graphicData uri="http://schemas.openxmlformats.org/drawingml/2006/table">
            <a:tbl>
              <a:tblPr firstRow="1" bandRow="1"/>
              <a:tblGrid>
                <a:gridCol w="3122997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1463536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196445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1627490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4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จัดทำรายงานผลการดำเนินการของกระบวนวิชา และรายงานผลการดำเนินการของประสบการณ์ภาคสนาม  ตามแบบ มคอ.5 และ มคอ.6 ให้ครบทุกกระบวนวิชาที่เปิดสอนในหลักสูตร ภายใน 30 วัน หลังวันปิดภาคการศึกษา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lang="th-TH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5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จัดทำรายงานผลการดำเนินการของหลักสูตรตามแบบ มคอ.7  ภายใน 60 วัน   หลังสิ้นสุดปีการศึกษา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lang="th-TH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87668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6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มีการทวนสอบผลสัมฤทธิ์ของนักศึกษาตามมาตรฐานผลการเรียนรู้ ที่กำหนดใน มคอ.3 และ มคอ.4 (ถ้ามี) อย่างน้อยร้อยละ 25 ของรายวิชาที่เปิดสอนในแต่ละปีการศึกษา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lang="th-TH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84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40021" y="615568"/>
            <a:ext cx="7253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26106"/>
              </p:ext>
            </p:extLst>
          </p:nvPr>
        </p:nvGraphicFramePr>
        <p:xfrm>
          <a:off x="419100" y="1550293"/>
          <a:ext cx="8410468" cy="4084320"/>
        </p:xfrm>
        <a:graphic>
          <a:graphicData uri="http://schemas.openxmlformats.org/drawingml/2006/table">
            <a:tbl>
              <a:tblPr firstRow="1" bandRow="1"/>
              <a:tblGrid>
                <a:gridCol w="3122997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1237293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198926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1851252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7 มีการพัฒนา/ปรับปรุง</a:t>
                      </a:r>
                      <a:r>
                        <a:rPr lang="th-TH" sz="2000" b="0" kern="1200" dirty="0" err="1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การเรียนการสอน กลยุทธ์การสอน หรือ การประเมินผลการเรียนรู้ จากผลการประเมินการดำเนินงานที่รายงานใน มคอ.7  ปีที่แล้ว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kumimoji="0" lang="th-TH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5488F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8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อาจารย์ผู้รับผิดชอบหลักสูตรที่ได้รับการแต่งตั้งใหม่ ได้รับการปฐมนิเทศ หรือคำแนะนำด้าน</a:t>
                      </a:r>
                      <a:r>
                        <a:rPr lang="th-TH" sz="2000" b="0" kern="1200" dirty="0" err="1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การเรียนการสอน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kumimoji="0" lang="th-TH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5488F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87668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9 อาจารย์ผู้รับผิดชอบหลักสูตรทุกคนได้รับการพัฒนาทางวิชาการ และ/หรือวิชาชีพ อย่างน้อยปีละ 1 ครั้ง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84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9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940021" y="615568"/>
            <a:ext cx="7253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050746"/>
              </p:ext>
            </p:extLst>
          </p:nvPr>
        </p:nvGraphicFramePr>
        <p:xfrm>
          <a:off x="419100" y="1550293"/>
          <a:ext cx="8410468" cy="5151120"/>
        </p:xfrm>
        <a:graphic>
          <a:graphicData uri="http://schemas.openxmlformats.org/drawingml/2006/table">
            <a:tbl>
              <a:tblPr firstRow="1" bandRow="1"/>
              <a:tblGrid>
                <a:gridCol w="3122997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1190159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246060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1851252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10 จำนวนบุคลากรสนับสนุนการเรียนการสอน (ถ้ามี) ได้รับการพัฒนาวิชาการและหรือวิชาชีพ ไม่น้อยกว่าร้อยละ 50 ต่อปี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kumimoji="0" lang="th-TH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5488F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11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ระดับความพึงพอใจของนิสิต /นักศึกษา ที่มีต่อคุณภาพหลักสูตร เฉลี่ยไม่น้อยกว่า 3.50 จากคะแนนเต็ม 5.00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87668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12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ระดับความพึงพอใจของผู้ใช้บัณฑิตที่มีต่อบัณฑิตใหม่ เฉลี่ยไม่น้อยกว่า 3.50 จากคะแนนเต็ม 5.00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  <a:endParaRPr kumimoji="0" lang="th-TH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5488F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84973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</a:t>
                      </a:r>
                      <a:r>
                        <a:rPr lang="th-TH" sz="2000" b="0" kern="1200" dirty="0" err="1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อื่นๆ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เพิ่มเติม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เป็นไปตามเกณฑ์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ไม่เป็นไปตามเกณฑ์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2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2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latin typeface="TH SarabunPSK" panose="020B0500040200020003" pitchFamily="34" charset="-34"/>
              </a:rPr>
              <a:t>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59555" y="631120"/>
            <a:ext cx="8146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</a:t>
            </a:r>
            <a:r>
              <a:rPr lang="en-US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หลักสูตร การเรียนการสอน การประเมินผู้เรียน</a:t>
            </a: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64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274522" y="615568"/>
            <a:ext cx="4584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สิ่งสนับสนุนการเรียนรู้</a:t>
            </a:r>
          </a:p>
        </p:txBody>
      </p:sp>
      <p:graphicFrame>
        <p:nvGraphicFramePr>
          <p:cNvPr id="10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405484"/>
              </p:ext>
            </p:extLst>
          </p:nvPr>
        </p:nvGraphicFramePr>
        <p:xfrm>
          <a:off x="409575" y="1624941"/>
          <a:ext cx="8401050" cy="1097280"/>
        </p:xfrm>
        <a:graphic>
          <a:graphicData uri="http://schemas.openxmlformats.org/drawingml/2006/table">
            <a:tbl>
              <a:tblPr firstRow="1" bandRow="1"/>
              <a:tblGrid>
                <a:gridCol w="2392695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850320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705892">
                  <a:extLst>
                    <a:ext uri="{9D8B030D-6E8A-4147-A177-3AD203B41FA5}">
                      <a16:colId xmlns:a16="http://schemas.microsoft.com/office/drawing/2014/main" val="3657618315"/>
                    </a:ext>
                  </a:extLst>
                </a:gridCol>
                <a:gridCol w="2452143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</a:tblGrid>
              <a:tr h="3320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สิ่งสนับสนุนการเรียนรู้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</a:tbl>
          </a:graphicData>
        </a:graphic>
      </p:graphicFrame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04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latin typeface="TH SarabunPSK" panose="020B0500040200020003" pitchFamily="34" charset="-34"/>
              </a:rPr>
              <a:t>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162371" y="554920"/>
            <a:ext cx="5141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</a:t>
            </a:r>
            <a:r>
              <a:rPr lang="en-US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สิ่งสนับสนุนการเรียนรู้</a:t>
            </a: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96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28775" y="524503"/>
            <a:ext cx="64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ภาคการศึกษาที่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</a:t>
            </a:r>
            <a:r>
              <a:rPr lang="en-US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23231"/>
              </p:ext>
            </p:extLst>
          </p:nvPr>
        </p:nvGraphicFramePr>
        <p:xfrm>
          <a:off x="460375" y="1236823"/>
          <a:ext cx="8128000" cy="4704080"/>
        </p:xfrm>
        <a:graphic>
          <a:graphicData uri="http://schemas.openxmlformats.org/drawingml/2006/table">
            <a:tbl>
              <a:tblPr firstRow="1" bandRow="1"/>
              <a:tblGrid>
                <a:gridCol w="6473825">
                  <a:extLst>
                    <a:ext uri="{9D8B030D-6E8A-4147-A177-3AD203B41FA5}">
                      <a16:colId xmlns:a16="http://schemas.microsoft.com/office/drawing/2014/main" val="3560247028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1913661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องค์ประกอบ/ตัวบ่งชี้</a:t>
                      </a:r>
                      <a:endParaRPr lang="en-US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คะแนนประเมินตนเอง</a:t>
                      </a:r>
                      <a:endParaRPr lang="en-US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28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องค์ประกอบที่ 1 การกำกับมาตรฐาน</a:t>
                      </a:r>
                      <a:endParaRPr lang="en-US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ผ่าน/ไม่ผ่าน</a:t>
                      </a:r>
                      <a:endParaRPr lang="en-US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0013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1. จำนวนอาจารย์ผู้รับผิดชอบหลักสูตร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823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2. คุณสมบัติอาจารย์ผู้รับผิดชอบหลักสูตร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68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3. คุณสมบัติอาจารย์ประจำหลักสูตร </a:t>
                      </a:r>
                      <a:endParaRPr lang="th-TH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596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4. คุณสมบัติอาจารย์ผู้สอน 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6849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5. คุณสมบัติของอาจารย์ที่ปรึกษาวิทยานิพนธ์หลักและอาจารย์ที่ปรึกษาการค้นคว้าอิสระ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416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6. คุณสมบัติอาจารย์ที่ปรึกษาวิทยานิพนธ์ร่วม (ถ้ามี)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2587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7. คุณสมบัติของอาจารย์ผู้สอบวิทยานิพนธ์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589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8. การตีพิมพ์เผยแพร่ผลงานของผู้สำเร็จการศึกษา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8431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9.ภาระงานอาจารย์ที่ปรึกษาวิทยานิพนธ์และการค้นคว้าอินสระในระดับบัณฑิตศึกษา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5981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10. การปรับปรุงหลักสูตรตามรอบระยะเวลาที่กำหนด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endParaRPr lang="en-US" sz="18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7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7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268610" y="528252"/>
            <a:ext cx="4793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1 การกำกับมาตรฐาน</a:t>
            </a: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285450" y="1174583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11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8598"/>
              </p:ext>
            </p:extLst>
          </p:nvPr>
        </p:nvGraphicFramePr>
        <p:xfrm>
          <a:off x="285450" y="1555030"/>
          <a:ext cx="8629950" cy="4206240"/>
        </p:xfrm>
        <a:graphic>
          <a:graphicData uri="http://schemas.openxmlformats.org/drawingml/2006/table">
            <a:tbl>
              <a:tblPr firstRow="1" bandRow="1"/>
              <a:tblGrid>
                <a:gridCol w="2789068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916457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320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1. จำนวนอาจารย์ผู้รับผิดชอบหลักสูตร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2. คุณสมบัติอาจารย์ผู้รับผิดชอบหลักสูตร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3. คุณสมบัติอาจารย์ประจำหลักสูตร </a:t>
                      </a:r>
                      <a:endParaRPr lang="th-TH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5641"/>
                  </a:ext>
                </a:extLst>
              </a:tr>
              <a:tr h="6509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4. คุณสมบัติอาจารย์ผู้สอน 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208"/>
                  </a:ext>
                </a:extLst>
              </a:tr>
              <a:tr h="830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thaiDist"/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5. คุณสมบัติของอาจารย์ที่ปรึกษาวิทยานิพนธ์หลักและอาจารย์ที่ปรึกษาการค้นคว้าอิสระ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17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4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28775" y="524503"/>
            <a:ext cx="64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ภาคการศึกษาที่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1/2562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55732"/>
              </p:ext>
            </p:extLst>
          </p:nvPr>
        </p:nvGraphicFramePr>
        <p:xfrm>
          <a:off x="460375" y="1170834"/>
          <a:ext cx="8128000" cy="5462376"/>
        </p:xfrm>
        <a:graphic>
          <a:graphicData uri="http://schemas.openxmlformats.org/drawingml/2006/table">
            <a:tbl>
              <a:tblPr firstRow="1" bandRow="1"/>
              <a:tblGrid>
                <a:gridCol w="6626225">
                  <a:extLst>
                    <a:ext uri="{9D8B030D-6E8A-4147-A177-3AD203B41FA5}">
                      <a16:colId xmlns:a16="http://schemas.microsoft.com/office/drawing/2014/main" val="3560247028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576256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องค์ประกอบ/ตัวบ่งชี้</a:t>
                      </a:r>
                      <a:endParaRPr lang="en-US" sz="17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คะแนนประเมินตนเอง</a:t>
                      </a:r>
                      <a:endParaRPr lang="en-US" sz="17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28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องค์ประกอบที่ </a:t>
                      </a:r>
                      <a:r>
                        <a:rPr lang="en-US" sz="1800" b="1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  <a:r>
                        <a:rPr lang="th-TH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บัณฑิต</a:t>
                      </a:r>
                      <a:endParaRPr lang="en-US" sz="1800" b="1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82321"/>
                  </a:ext>
                </a:extLst>
              </a:tr>
              <a:tr h="249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คุณภาพ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บัณฑิตตามกรอบมาตรฐานคุณวุฒิระดับอุดมศึกษาแห่งชาติ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6894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561340" algn="l"/>
                        </a:tabLst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baseline="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การได้งานทำหรือผลงานวิจัยของผู้สำเร็จการศึกษา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596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7170" algn="l"/>
                        </a:tabLst>
                      </a:pPr>
                      <a:r>
                        <a:rPr lang="th-TH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องค์ประกอบที่ </a:t>
                      </a:r>
                      <a:r>
                        <a:rPr lang="en-US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นักศึกษา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684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3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	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การรับนักศึกษา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41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	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การส่งเสริมและพัฒนานักศึกษา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2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3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	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ผลที่เกิดกับนักศึกษา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5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องค์ประกอบที่ 4 อาจารย์</a:t>
                      </a:r>
                      <a:endParaRPr lang="en-US" sz="1800" b="1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8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การบริหารและพัฒนาอาจารย์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5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4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คุณภาพอาจารย์</a:t>
                      </a:r>
                      <a:endParaRPr lang="en-US" sz="1800" dirty="0" smtClean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43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ละของอาจารย์ประจำหลักสูตรที่มีคุณวุฒิปริญญาเอก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4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ละของอาจารย์ประจำหลักสูตรที่ดำรงตำแหน่งทางวิชาการ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1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ผลงาน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ทางวิชาการของอาจารย์ประจำหลักสูตร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0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0" marR="0" lvl="0" indent="-901700" algn="l" defTabSz="17938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 4.3 ผลที่เกิดกับอาจารย์</a:t>
                      </a:r>
                      <a:endParaRPr lang="en-US" sz="1800" dirty="0" smtClean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39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28775" y="524503"/>
            <a:ext cx="64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ภาคการศึกษาที่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1/2562</a:t>
            </a:r>
            <a:r>
              <a:rPr lang="th-TH" sz="32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05525"/>
              </p:ext>
            </p:extLst>
          </p:nvPr>
        </p:nvGraphicFramePr>
        <p:xfrm>
          <a:off x="508000" y="1170834"/>
          <a:ext cx="8128000" cy="2966720"/>
        </p:xfrm>
        <a:graphic>
          <a:graphicData uri="http://schemas.openxmlformats.org/drawingml/2006/table">
            <a:tbl>
              <a:tblPr firstRow="1" bandRow="1"/>
              <a:tblGrid>
                <a:gridCol w="6626225">
                  <a:extLst>
                    <a:ext uri="{9D8B030D-6E8A-4147-A177-3AD203B41FA5}">
                      <a16:colId xmlns:a16="http://schemas.microsoft.com/office/drawing/2014/main" val="3560247028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576256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องค์ประกอบ/ตัวบ่งชี้</a:t>
                      </a:r>
                      <a:endParaRPr lang="en-US" sz="17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คะแนนประเมินตนเอง</a:t>
                      </a:r>
                      <a:endParaRPr lang="en-US" sz="17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28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องค์ประกอบที่ 5 หลักสูตร การเรียนการสอน การประเมินผู้เรียน</a:t>
                      </a:r>
                      <a:endParaRPr lang="en-US" sz="1800" b="1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5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สาระของรายวิชาในหลักสูตร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 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การวางระบบผู้สอนและกระบวนการจัดการเรียนการสอน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6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5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การประเมินผู้เรียน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41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ตัวบ่งชี้ 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1800" dirty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ผลการดำเนินงานหลักสูตรตามกรอบมาตรฐานคุณวุฒิระดับอุดมศึกษาแห่งชาติ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2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องค์ประกอบที่</a:t>
                      </a:r>
                      <a:r>
                        <a:rPr lang="en-US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800" b="1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สิ่งสนับสนุนการเรียนรู้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5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ตัวบ่งชี้</a:t>
                      </a:r>
                      <a:r>
                        <a:rPr lang="en-US" sz="1800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6</a:t>
                      </a:r>
                      <a:r>
                        <a:rPr lang="th-TH" sz="1800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1800" kern="1200" dirty="0" smtClean="0">
                          <a:solidFill>
                            <a:srgbClr val="35488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สิ่งสนับสนุนการเรียนรู้</a:t>
                      </a:r>
                      <a:endParaRPr lang="en-US" sz="1800" dirty="0">
                        <a:solidFill>
                          <a:srgbClr val="35488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35488F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8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268610" y="528252"/>
            <a:ext cx="4793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1 การกำกับมาตรฐาน</a:t>
            </a:r>
          </a:p>
        </p:txBody>
      </p:sp>
      <p:graphicFrame>
        <p:nvGraphicFramePr>
          <p:cNvPr id="11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48803"/>
              </p:ext>
            </p:extLst>
          </p:nvPr>
        </p:nvGraphicFramePr>
        <p:xfrm>
          <a:off x="350285" y="1269833"/>
          <a:ext cx="8517490" cy="4335288"/>
        </p:xfrm>
        <a:graphic>
          <a:graphicData uri="http://schemas.openxmlformats.org/drawingml/2006/table">
            <a:tbl>
              <a:tblPr firstRow="1" bandRow="1"/>
              <a:tblGrid>
                <a:gridCol w="2752723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945117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706269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2113381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320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6. คุณสมบัติอาจารย์ที่ปรึกษาวิทยานิพนธ์ร่วม (ถ้ามี)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7. คุณสมบัติของอาจารย์ผู้สอบวิทยานิพนธ์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8. การตีพิมพ์เผยแพร่ผลงานของผู้สำเร็จการศึกษา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5641"/>
                  </a:ext>
                </a:extLst>
              </a:tr>
              <a:tr h="6509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9.ภาระงานอาจารย์ที่ปรึกษาวิทยานิพนธ์และการค้นคว้าอินสระในระดับบัณฑิตศึกษา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208"/>
                  </a:ext>
                </a:extLst>
              </a:tr>
              <a:tr h="830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10. การปรับปรุงหลักสูตรตามรอบระยะเวลาที่กำหนด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ผ่าน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¨"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ไม่ผ่าน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17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5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latin typeface="TH SarabunPSK" panose="020B0500040200020003" pitchFamily="34" charset="-34"/>
              </a:rPr>
              <a:t>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336296" y="554920"/>
            <a:ext cx="4793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1 การกำกับมาตรฐาน</a:t>
            </a: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04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629228" y="529142"/>
            <a:ext cx="325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2 บัณฑิต</a:t>
            </a:r>
          </a:p>
        </p:txBody>
      </p:sp>
      <p:graphicFrame>
        <p:nvGraphicFramePr>
          <p:cNvPr id="10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415640"/>
              </p:ext>
            </p:extLst>
          </p:nvPr>
        </p:nvGraphicFramePr>
        <p:xfrm>
          <a:off x="409575" y="1624941"/>
          <a:ext cx="8401050" cy="3718560"/>
        </p:xfrm>
        <a:graphic>
          <a:graphicData uri="http://schemas.openxmlformats.org/drawingml/2006/table">
            <a:tbl>
              <a:tblPr firstRow="1" bandRow="1"/>
              <a:tblGrid>
                <a:gridCol w="2392695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850320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705892">
                  <a:extLst>
                    <a:ext uri="{9D8B030D-6E8A-4147-A177-3AD203B41FA5}">
                      <a16:colId xmlns:a16="http://schemas.microsoft.com/office/drawing/2014/main" val="3657618315"/>
                    </a:ext>
                  </a:extLst>
                </a:gridCol>
                <a:gridCol w="2452143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</a:tblGrid>
              <a:tr h="3320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 คุณภาพบัณฑิตตามกรอบมาตรฐานคุณวุฒิระดับอุดมศึกษาแห่งชาติ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581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 ร้อยละบัณฑิตปริญญาตรีที่ได้งานทำหรือประกอบอาชีพอิสระภายใน</a:t>
                      </a:r>
                      <a:r>
                        <a:rPr lang="th-TH" sz="2000" b="0" kern="1200" baseline="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1 ปี (ปริญญาตรี)</a:t>
                      </a:r>
                      <a:endParaRPr lang="th-TH" sz="2000" b="0" kern="1200" dirty="0" smtClean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581062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 ผลงานของนักศึกษาและผู้สำเร็จการศึกษาในระดับปริญญาโทที่ได้รับการตีพิมพ์หรือเผยแพร่ (ปริญญาโท) 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24074"/>
                  </a:ext>
                </a:extLst>
              </a:tr>
            </a:tbl>
          </a:graphicData>
        </a:graphic>
      </p:graphicFrame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26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latin typeface="TH SarabunPSK" panose="020B0500040200020003" pitchFamily="34" charset="-34"/>
              </a:rPr>
              <a:t>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106539" y="554920"/>
            <a:ext cx="325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2 บัณฑิต</a:t>
            </a: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02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583262" y="598592"/>
            <a:ext cx="3483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3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  <a:endParaRPr lang="th-TH" sz="36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093775"/>
              </p:ext>
            </p:extLst>
          </p:nvPr>
        </p:nvGraphicFramePr>
        <p:xfrm>
          <a:off x="361742" y="1551781"/>
          <a:ext cx="8410468" cy="2499360"/>
        </p:xfrm>
        <a:graphic>
          <a:graphicData uri="http://schemas.openxmlformats.org/drawingml/2006/table">
            <a:tbl>
              <a:tblPr firstRow="1" bandRow="1"/>
              <a:tblGrid>
                <a:gridCol w="2718135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821563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684884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2185886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3.1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การรับนักศึกษา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3.2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การส่งเสริมและพัฒนานักศึกษา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3.3 </a:t>
                      </a:r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ผลที่เกิดกับนักศึกษา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716281" y="1286631"/>
            <a:ext cx="8033330" cy="24243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ปัญหาและอุปสรรค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 .......................................................................................................................................................................................</a:t>
            </a: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 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endParaRPr lang="th-TH" sz="2100" dirty="0">
              <a:latin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991123" y="554920"/>
            <a:ext cx="3483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 3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  <a:endParaRPr lang="th-TH" sz="36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16281" y="3996339"/>
            <a:ext cx="8033330" cy="24520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ข้อเสนอแนะ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  <a:defRPr/>
            </a:pPr>
            <a:r>
              <a:rPr lang="th-TH" sz="2100" dirty="0" smtClean="0">
                <a:solidFill>
                  <a:srgbClr val="35488F"/>
                </a:solidFill>
                <a:latin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th-TH" sz="2100" dirty="0">
              <a:solidFill>
                <a:srgbClr val="35488F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18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2640973" y="598592"/>
            <a:ext cx="3368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 </a:t>
            </a:r>
            <a:r>
              <a:rPr lang="th-TH" sz="3600" b="1" dirty="0" smtClean="0">
                <a:solidFill>
                  <a:srgbClr val="3C53A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</a:t>
            </a:r>
            <a:endParaRPr lang="th-TH" sz="3600" b="1" dirty="0">
              <a:solidFill>
                <a:srgbClr val="3C53A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381000" y="1169846"/>
            <a:ext cx="3791250" cy="3804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>
              <a:buFont typeface="Wingdings" pitchFamily="2" charset="2"/>
              <a:buChar char="Ø"/>
              <a:tabLst>
                <a:tab pos="609600" algn="l"/>
                <a:tab pos="742950" algn="l"/>
              </a:tabLst>
              <a:defRPr/>
            </a:pPr>
            <a:r>
              <a:rPr lang="th-TH" sz="2400" b="1" dirty="0">
                <a:solidFill>
                  <a:srgbClr val="3C53A4"/>
                </a:solidFill>
                <a:latin typeface="TH SarabunPSK" panose="020B0500040200020003" pitchFamily="34" charset="-34"/>
              </a:rPr>
              <a:t>สรุปผลการดำเนินงาน (โดยย่อ</a:t>
            </a:r>
            <a:r>
              <a:rPr lang="th-TH" sz="2400" b="1" dirty="0" smtClean="0">
                <a:solidFill>
                  <a:srgbClr val="3C53A4"/>
                </a:solidFill>
                <a:latin typeface="TH SarabunPSK" panose="020B0500040200020003" pitchFamily="34" charset="-34"/>
              </a:rPr>
              <a:t>)</a:t>
            </a:r>
            <a:endParaRPr lang="th-TH" sz="2400" b="1" dirty="0">
              <a:solidFill>
                <a:srgbClr val="3C53A4"/>
              </a:solidFill>
              <a:latin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070114"/>
              </p:ext>
            </p:extLst>
          </p:nvPr>
        </p:nvGraphicFramePr>
        <p:xfrm>
          <a:off x="381000" y="1606048"/>
          <a:ext cx="8410468" cy="4602480"/>
        </p:xfrm>
        <a:graphic>
          <a:graphicData uri="http://schemas.openxmlformats.org/drawingml/2006/table">
            <a:tbl>
              <a:tblPr firstRow="1" bandRow="1"/>
              <a:tblGrid>
                <a:gridCol w="2718135">
                  <a:extLst>
                    <a:ext uri="{9D8B030D-6E8A-4147-A177-3AD203B41FA5}">
                      <a16:colId xmlns:a16="http://schemas.microsoft.com/office/drawing/2014/main" val="662947939"/>
                    </a:ext>
                  </a:extLst>
                </a:gridCol>
                <a:gridCol w="780923">
                  <a:extLst>
                    <a:ext uri="{9D8B030D-6E8A-4147-A177-3AD203B41FA5}">
                      <a16:colId xmlns:a16="http://schemas.microsoft.com/office/drawing/2014/main" val="2601533929"/>
                    </a:ext>
                  </a:extLst>
                </a:gridCol>
                <a:gridCol w="2725524">
                  <a:extLst>
                    <a:ext uri="{9D8B030D-6E8A-4147-A177-3AD203B41FA5}">
                      <a16:colId xmlns:a16="http://schemas.microsoft.com/office/drawing/2014/main" val="1933534021"/>
                    </a:ext>
                  </a:extLst>
                </a:gridCol>
                <a:gridCol w="2185886">
                  <a:extLst>
                    <a:ext uri="{9D8B030D-6E8A-4147-A177-3AD203B41FA5}">
                      <a16:colId xmlns:a16="http://schemas.microsoft.com/office/drawing/2014/main" val="1564660314"/>
                    </a:ext>
                  </a:extLst>
                </a:gridCol>
              </a:tblGrid>
              <a:tr h="3953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 / หลักฐาน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192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4.1 การบริหารและพัฒนาอาจารย์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72473"/>
                  </a:ext>
                </a:extLst>
              </a:tr>
              <a:tr h="699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4.2 คุณภาพอาจารย์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12315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- ร้อยละของอาจารย์ประจำหลักสูตรที่มีคุณวุฒิปริญญาเอก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33984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- ร้อยละของอาจารย์ประจำหลักสูตรที่ดำรงตำแหน่งทางวิชาการ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th-TH" sz="20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08311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- ผลงานวิชาการของอาจารย์ประจำหลักสูตร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40640"/>
                  </a:ext>
                </a:extLst>
              </a:tr>
              <a:tr h="699437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rgbClr val="35488F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 ผลที่เกิดกับอาจารย์</a:t>
                      </a:r>
                      <a:endParaRPr lang="en-US" sz="2000" b="0" kern="12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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488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 ไม่มี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35488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3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2518</TotalTime>
  <Words>1564</Words>
  <Application>Microsoft Office PowerPoint</Application>
  <PresentationFormat>นำเสนอทางหน้าจอ (4:3)</PresentationFormat>
  <Paragraphs>283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30" baseType="lpstr">
      <vt:lpstr>Angsana New</vt:lpstr>
      <vt:lpstr>Arial</vt:lpstr>
      <vt:lpstr>Calibri</vt:lpstr>
      <vt:lpstr>Corbel</vt:lpstr>
      <vt:lpstr>Cordia New</vt:lpstr>
      <vt:lpstr>TH SarabunPSK</vt:lpstr>
      <vt:lpstr>Times New Roman</vt:lpstr>
      <vt:lpstr>Wingdings</vt:lpstr>
      <vt:lpstr>Banded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คณะบริหารธุรกิจและศิลปศาสตร์ มหาวิทยาลัยเทคโนโลยีราชมงคลล้านนา</dc:title>
  <dc:creator>Windows User</dc:creator>
  <cp:lastModifiedBy>supansa .</cp:lastModifiedBy>
  <cp:revision>288</cp:revision>
  <dcterms:created xsi:type="dcterms:W3CDTF">2013-07-15T03:33:10Z</dcterms:created>
  <dcterms:modified xsi:type="dcterms:W3CDTF">2019-10-09T04:27:53Z</dcterms:modified>
</cp:coreProperties>
</file>