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88" r:id="rId5"/>
    <p:sldId id="259" r:id="rId6"/>
    <p:sldId id="260" r:id="rId7"/>
    <p:sldId id="261" r:id="rId8"/>
    <p:sldId id="262" r:id="rId9"/>
    <p:sldId id="267" r:id="rId10"/>
    <p:sldId id="289" r:id="rId11"/>
    <p:sldId id="290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91" r:id="rId29"/>
    <p:sldId id="292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448"/>
    <a:srgbClr val="FAA0C9"/>
    <a:srgbClr val="F3197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ACE999-ACFC-4008-9ACB-726B768FF5BD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2AE45323-DD69-48A3-A30E-0AEF61FAA7E9}">
      <dgm:prSet phldrT="[Text]"/>
      <dgm:spPr/>
      <dgm:t>
        <a:bodyPr/>
        <a:lstStyle/>
        <a:p>
          <a:r>
            <a:rPr lang="th-TH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rPr>
            <a:t>องค์ประกอบการบริหารความเสี่ยง</a:t>
          </a:r>
          <a:endParaRPr lang="th-TH" dirty="0">
            <a:solidFill>
              <a:schemeClr val="bg1"/>
            </a:solidFill>
          </a:endParaRPr>
        </a:p>
      </dgm:t>
    </dgm:pt>
    <dgm:pt modelId="{C5CD48BA-4A8A-4048-860F-AD80B4086621}" type="parTrans" cxnId="{8AA67A9D-2AA8-4980-B12A-FADBF8F6BBE1}">
      <dgm:prSet/>
      <dgm:spPr/>
      <dgm:t>
        <a:bodyPr/>
        <a:lstStyle/>
        <a:p>
          <a:endParaRPr lang="th-TH">
            <a:solidFill>
              <a:schemeClr val="bg1"/>
            </a:solidFill>
          </a:endParaRPr>
        </a:p>
      </dgm:t>
    </dgm:pt>
    <dgm:pt modelId="{AF396CCF-D2FB-4AF3-BB5D-B69F83CCAA1E}" type="sibTrans" cxnId="{8AA67A9D-2AA8-4980-B12A-FADBF8F6BBE1}">
      <dgm:prSet/>
      <dgm:spPr/>
      <dgm:t>
        <a:bodyPr/>
        <a:lstStyle/>
        <a:p>
          <a:endParaRPr lang="th-TH">
            <a:solidFill>
              <a:schemeClr val="bg1"/>
            </a:solidFill>
          </a:endParaRPr>
        </a:p>
      </dgm:t>
    </dgm:pt>
    <dgm:pt modelId="{1A74FBCA-6C9F-4A7F-A9CD-13EB159DED0E}">
      <dgm:prSet phldrT="[Text]" custT="1"/>
      <dgm:spPr>
        <a:solidFill>
          <a:srgbClr val="92D050"/>
        </a:solidFill>
      </dgm:spPr>
      <dgm:t>
        <a:bodyPr/>
        <a:lstStyle/>
        <a:p>
          <a:r>
            <a:rPr lang="th-TH" sz="4000" b="1" dirty="0" smtClean="0">
              <a:solidFill>
                <a:schemeClr val="tx1"/>
              </a:solidFill>
              <a:latin typeface="Comic Sans MS" pitchFamily="66" charset="0"/>
            </a:rPr>
            <a:t>สภาพแวด ล้อมในองค์กร </a:t>
          </a:r>
          <a:r>
            <a:rPr lang="en-US" sz="2400" b="1" dirty="0" smtClean="0">
              <a:solidFill>
                <a:schemeClr val="tx1"/>
              </a:solidFill>
              <a:latin typeface="Comic Sans MS" pitchFamily="66" charset="0"/>
            </a:rPr>
            <a:t>(Internal Environment)</a:t>
          </a:r>
          <a:endParaRPr lang="th-TH" sz="2400" dirty="0">
            <a:solidFill>
              <a:schemeClr val="tx1"/>
            </a:solidFill>
          </a:endParaRPr>
        </a:p>
      </dgm:t>
    </dgm:pt>
    <dgm:pt modelId="{E076DEF5-2D29-4949-94A0-DA63A020255E}" type="parTrans" cxnId="{6B210E63-AC27-4480-9216-75B0EBAC3510}">
      <dgm:prSet/>
      <dgm:spPr/>
      <dgm:t>
        <a:bodyPr/>
        <a:lstStyle/>
        <a:p>
          <a:endParaRPr lang="th-TH">
            <a:solidFill>
              <a:schemeClr val="bg1"/>
            </a:solidFill>
          </a:endParaRPr>
        </a:p>
      </dgm:t>
    </dgm:pt>
    <dgm:pt modelId="{9FF5DE2F-193C-468D-B73C-9367C1233CB7}" type="sibTrans" cxnId="{6B210E63-AC27-4480-9216-75B0EBAC3510}">
      <dgm:prSet/>
      <dgm:spPr/>
      <dgm:t>
        <a:bodyPr/>
        <a:lstStyle/>
        <a:p>
          <a:endParaRPr lang="th-TH">
            <a:solidFill>
              <a:schemeClr val="bg1"/>
            </a:solidFill>
          </a:endParaRPr>
        </a:p>
      </dgm:t>
    </dgm:pt>
    <dgm:pt modelId="{13334F61-1AF5-4BA5-845C-CD65A28B543D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th-TH" sz="4000" b="1" dirty="0" smtClean="0">
              <a:solidFill>
                <a:schemeClr val="tx1"/>
              </a:solidFill>
              <a:latin typeface="Comic Sans MS" pitchFamily="66" charset="0"/>
            </a:rPr>
            <a:t>การกำหนดวัตถุประสงค์ </a:t>
          </a:r>
          <a:r>
            <a:rPr lang="en-US" sz="2800" b="1" dirty="0" smtClean="0">
              <a:solidFill>
                <a:schemeClr val="tx1"/>
              </a:solidFill>
              <a:latin typeface="Comic Sans MS" pitchFamily="66" charset="0"/>
              <a:cs typeface="Angsana New" pitchFamily="18" charset="-34"/>
            </a:rPr>
            <a:t>(Objective Setting)</a:t>
          </a:r>
          <a:endParaRPr lang="th-TH" sz="2800" b="1" dirty="0">
            <a:solidFill>
              <a:schemeClr val="tx1"/>
            </a:solidFill>
            <a:latin typeface="Comic Sans MS" pitchFamily="66" charset="0"/>
          </a:endParaRPr>
        </a:p>
      </dgm:t>
    </dgm:pt>
    <dgm:pt modelId="{CEAA3DF1-A586-465F-894E-529B87BC4340}" type="parTrans" cxnId="{3BC57920-2CB9-461D-9DAC-31D1BE993FDD}">
      <dgm:prSet/>
      <dgm:spPr/>
      <dgm:t>
        <a:bodyPr/>
        <a:lstStyle/>
        <a:p>
          <a:endParaRPr lang="th-TH">
            <a:solidFill>
              <a:schemeClr val="bg1"/>
            </a:solidFill>
          </a:endParaRPr>
        </a:p>
      </dgm:t>
    </dgm:pt>
    <dgm:pt modelId="{B36E323F-4569-4605-873F-FA65480CF4C4}" type="sibTrans" cxnId="{3BC57920-2CB9-461D-9DAC-31D1BE993FDD}">
      <dgm:prSet/>
      <dgm:spPr/>
      <dgm:t>
        <a:bodyPr/>
        <a:lstStyle/>
        <a:p>
          <a:endParaRPr lang="th-TH">
            <a:solidFill>
              <a:schemeClr val="bg1"/>
            </a:solidFill>
          </a:endParaRPr>
        </a:p>
      </dgm:t>
    </dgm:pt>
    <dgm:pt modelId="{0EE455FC-DD96-4F3C-8A5D-92CC3483FEF3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h-TH" sz="3600" b="1" dirty="0" smtClean="0">
              <a:solidFill>
                <a:schemeClr val="tx1"/>
              </a:solidFill>
              <a:latin typeface="Comic Sans MS" pitchFamily="66" charset="0"/>
            </a:rPr>
            <a:t>การประเมินความเสี่ยง</a:t>
          </a:r>
          <a:r>
            <a:rPr lang="th-TH" sz="2700" b="1" dirty="0" smtClean="0">
              <a:solidFill>
                <a:schemeClr val="tx1"/>
              </a:solidFill>
              <a:latin typeface="Comic Sans MS" pitchFamily="66" charset="0"/>
            </a:rPr>
            <a:t> </a:t>
          </a:r>
          <a:r>
            <a:rPr lang="en-US" sz="2400" b="1" dirty="0" smtClean="0">
              <a:solidFill>
                <a:schemeClr val="tx1"/>
              </a:solidFill>
              <a:latin typeface="Comic Sans MS" pitchFamily="66" charset="0"/>
              <a:cs typeface="Angsana New" pitchFamily="18" charset="-34"/>
            </a:rPr>
            <a:t>(Risk Assessment)</a:t>
          </a:r>
          <a:endParaRPr lang="th-TH" sz="2400" b="1" dirty="0">
            <a:solidFill>
              <a:schemeClr val="tx1"/>
            </a:solidFill>
            <a:latin typeface="Comic Sans MS" pitchFamily="66" charset="0"/>
          </a:endParaRPr>
        </a:p>
      </dgm:t>
    </dgm:pt>
    <dgm:pt modelId="{11205E60-3238-41EF-8B8A-49708689AF83}" type="parTrans" cxnId="{DD3EAE6F-9B87-44CA-B1FC-B1C5F36B1C1C}">
      <dgm:prSet/>
      <dgm:spPr/>
      <dgm:t>
        <a:bodyPr/>
        <a:lstStyle/>
        <a:p>
          <a:endParaRPr lang="th-TH">
            <a:solidFill>
              <a:schemeClr val="bg1"/>
            </a:solidFill>
          </a:endParaRPr>
        </a:p>
      </dgm:t>
    </dgm:pt>
    <dgm:pt modelId="{4FE569C8-0D07-4697-9853-F2247BCE66EE}" type="sibTrans" cxnId="{DD3EAE6F-9B87-44CA-B1FC-B1C5F36B1C1C}">
      <dgm:prSet/>
      <dgm:spPr/>
      <dgm:t>
        <a:bodyPr/>
        <a:lstStyle/>
        <a:p>
          <a:endParaRPr lang="th-TH">
            <a:solidFill>
              <a:schemeClr val="bg1"/>
            </a:solidFill>
          </a:endParaRPr>
        </a:p>
      </dgm:t>
    </dgm:pt>
    <dgm:pt modelId="{21EE4DB0-4416-4C12-84C3-807F58A0AB20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th-TH" sz="4000" b="1" dirty="0" smtClean="0">
              <a:solidFill>
                <a:schemeClr val="tx1"/>
              </a:solidFill>
              <a:latin typeface="Comic Sans MS" pitchFamily="66" charset="0"/>
            </a:rPr>
            <a:t>การบ่งชี้เหตุการณ์ </a:t>
          </a:r>
          <a:r>
            <a:rPr lang="en-US" sz="2000" b="1" dirty="0" smtClean="0">
              <a:solidFill>
                <a:schemeClr val="tx1"/>
              </a:solidFill>
              <a:latin typeface="Comic Sans MS" pitchFamily="66" charset="0"/>
              <a:cs typeface="Angsana New" pitchFamily="18" charset="-34"/>
            </a:rPr>
            <a:t>(Event Identification)</a:t>
          </a:r>
          <a:endParaRPr lang="th-TH" sz="2000" b="1" dirty="0">
            <a:solidFill>
              <a:schemeClr val="tx1"/>
            </a:solidFill>
            <a:latin typeface="Comic Sans MS" pitchFamily="66" charset="0"/>
          </a:endParaRPr>
        </a:p>
      </dgm:t>
    </dgm:pt>
    <dgm:pt modelId="{57F4F6A4-ED94-4189-9BDF-EC3844CFA4B0}" type="parTrans" cxnId="{102EFB9D-034C-4C1C-A5B2-724E3CDBBA9F}">
      <dgm:prSet/>
      <dgm:spPr/>
      <dgm:t>
        <a:bodyPr/>
        <a:lstStyle/>
        <a:p>
          <a:endParaRPr lang="th-TH">
            <a:solidFill>
              <a:schemeClr val="bg1"/>
            </a:solidFill>
          </a:endParaRPr>
        </a:p>
      </dgm:t>
    </dgm:pt>
    <dgm:pt modelId="{E629C228-956C-4EFC-9DF8-C6721869F890}" type="sibTrans" cxnId="{102EFB9D-034C-4C1C-A5B2-724E3CDBBA9F}">
      <dgm:prSet/>
      <dgm:spPr/>
      <dgm:t>
        <a:bodyPr/>
        <a:lstStyle/>
        <a:p>
          <a:endParaRPr lang="th-TH">
            <a:solidFill>
              <a:schemeClr val="bg1"/>
            </a:solidFill>
          </a:endParaRPr>
        </a:p>
      </dgm:t>
    </dgm:pt>
    <dgm:pt modelId="{A05CDAEE-AD0F-4C26-A26E-AC21C98138FB}" type="pres">
      <dgm:prSet presAssocID="{2CACE999-ACFC-4008-9ACB-726B768FF5B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A752FC7-C029-40AF-8D1F-985B4F2FF428}" type="pres">
      <dgm:prSet presAssocID="{2AE45323-DD69-48A3-A30E-0AEF61FAA7E9}" presName="roof" presStyleLbl="dkBgShp" presStyleIdx="0" presStyleCnt="2"/>
      <dgm:spPr/>
      <dgm:t>
        <a:bodyPr/>
        <a:lstStyle/>
        <a:p>
          <a:endParaRPr lang="th-TH"/>
        </a:p>
      </dgm:t>
    </dgm:pt>
    <dgm:pt modelId="{510B1C2F-8EA3-402A-AE41-D39907FDB8F8}" type="pres">
      <dgm:prSet presAssocID="{2AE45323-DD69-48A3-A30E-0AEF61FAA7E9}" presName="pillars" presStyleCnt="0"/>
      <dgm:spPr/>
    </dgm:pt>
    <dgm:pt modelId="{D8F62250-C6D4-42A0-9877-9B2BA35F5BDA}" type="pres">
      <dgm:prSet presAssocID="{2AE45323-DD69-48A3-A30E-0AEF61FAA7E9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B6D6413-473B-485B-BDD3-360FDB43783D}" type="pres">
      <dgm:prSet presAssocID="{13334F61-1AF5-4BA5-845C-CD65A28B543D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626B6C5-C9BC-4E15-A7F1-A9CA45ED3CB9}" type="pres">
      <dgm:prSet presAssocID="{21EE4DB0-4416-4C12-84C3-807F58A0AB20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4373D30-8988-493C-B6CA-8BDCF18F007D}" type="pres">
      <dgm:prSet presAssocID="{0EE455FC-DD96-4F3C-8A5D-92CC3483FEF3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D4241B5-AAF5-4DEB-A6F2-39215AD364A6}" type="pres">
      <dgm:prSet presAssocID="{2AE45323-DD69-48A3-A30E-0AEF61FAA7E9}" presName="base" presStyleLbl="dkBgShp" presStyleIdx="1" presStyleCnt="2"/>
      <dgm:spPr/>
    </dgm:pt>
  </dgm:ptLst>
  <dgm:cxnLst>
    <dgm:cxn modelId="{BD21B960-131C-4760-9062-89689E005CF8}" type="presOf" srcId="{2AE45323-DD69-48A3-A30E-0AEF61FAA7E9}" destId="{AA752FC7-C029-40AF-8D1F-985B4F2FF428}" srcOrd="0" destOrd="0" presId="urn:microsoft.com/office/officeart/2005/8/layout/hList3"/>
    <dgm:cxn modelId="{D05A5CCA-E474-4328-853D-20D04B0EF47E}" type="presOf" srcId="{2CACE999-ACFC-4008-9ACB-726B768FF5BD}" destId="{A05CDAEE-AD0F-4C26-A26E-AC21C98138FB}" srcOrd="0" destOrd="0" presId="urn:microsoft.com/office/officeart/2005/8/layout/hList3"/>
    <dgm:cxn modelId="{DF882468-C9C8-43D2-B165-55DBFE04C547}" type="presOf" srcId="{21EE4DB0-4416-4C12-84C3-807F58A0AB20}" destId="{D626B6C5-C9BC-4E15-A7F1-A9CA45ED3CB9}" srcOrd="0" destOrd="0" presId="urn:microsoft.com/office/officeart/2005/8/layout/hList3"/>
    <dgm:cxn modelId="{DD3EAE6F-9B87-44CA-B1FC-B1C5F36B1C1C}" srcId="{2AE45323-DD69-48A3-A30E-0AEF61FAA7E9}" destId="{0EE455FC-DD96-4F3C-8A5D-92CC3483FEF3}" srcOrd="3" destOrd="0" parTransId="{11205E60-3238-41EF-8B8A-49708689AF83}" sibTransId="{4FE569C8-0D07-4697-9853-F2247BCE66EE}"/>
    <dgm:cxn modelId="{FB3196FA-A3AF-4BCE-9DCF-D37FF8587678}" type="presOf" srcId="{0EE455FC-DD96-4F3C-8A5D-92CC3483FEF3}" destId="{D4373D30-8988-493C-B6CA-8BDCF18F007D}" srcOrd="0" destOrd="0" presId="urn:microsoft.com/office/officeart/2005/8/layout/hList3"/>
    <dgm:cxn modelId="{102EFB9D-034C-4C1C-A5B2-724E3CDBBA9F}" srcId="{2AE45323-DD69-48A3-A30E-0AEF61FAA7E9}" destId="{21EE4DB0-4416-4C12-84C3-807F58A0AB20}" srcOrd="2" destOrd="0" parTransId="{57F4F6A4-ED94-4189-9BDF-EC3844CFA4B0}" sibTransId="{E629C228-956C-4EFC-9DF8-C6721869F890}"/>
    <dgm:cxn modelId="{3BC57920-2CB9-461D-9DAC-31D1BE993FDD}" srcId="{2AE45323-DD69-48A3-A30E-0AEF61FAA7E9}" destId="{13334F61-1AF5-4BA5-845C-CD65A28B543D}" srcOrd="1" destOrd="0" parTransId="{CEAA3DF1-A586-465F-894E-529B87BC4340}" sibTransId="{B36E323F-4569-4605-873F-FA65480CF4C4}"/>
    <dgm:cxn modelId="{6B210E63-AC27-4480-9216-75B0EBAC3510}" srcId="{2AE45323-DD69-48A3-A30E-0AEF61FAA7E9}" destId="{1A74FBCA-6C9F-4A7F-A9CD-13EB159DED0E}" srcOrd="0" destOrd="0" parTransId="{E076DEF5-2D29-4949-94A0-DA63A020255E}" sibTransId="{9FF5DE2F-193C-468D-B73C-9367C1233CB7}"/>
    <dgm:cxn modelId="{8AA67A9D-2AA8-4980-B12A-FADBF8F6BBE1}" srcId="{2CACE999-ACFC-4008-9ACB-726B768FF5BD}" destId="{2AE45323-DD69-48A3-A30E-0AEF61FAA7E9}" srcOrd="0" destOrd="0" parTransId="{C5CD48BA-4A8A-4048-860F-AD80B4086621}" sibTransId="{AF396CCF-D2FB-4AF3-BB5D-B69F83CCAA1E}"/>
    <dgm:cxn modelId="{74DE1755-E079-4127-8F77-C4C32FF1B563}" type="presOf" srcId="{1A74FBCA-6C9F-4A7F-A9CD-13EB159DED0E}" destId="{D8F62250-C6D4-42A0-9877-9B2BA35F5BDA}" srcOrd="0" destOrd="0" presId="urn:microsoft.com/office/officeart/2005/8/layout/hList3"/>
    <dgm:cxn modelId="{4B068D74-BA40-4237-9E47-D6FC5D1F8417}" type="presOf" srcId="{13334F61-1AF5-4BA5-845C-CD65A28B543D}" destId="{CB6D6413-473B-485B-BDD3-360FDB43783D}" srcOrd="0" destOrd="0" presId="urn:microsoft.com/office/officeart/2005/8/layout/hList3"/>
    <dgm:cxn modelId="{F232D53B-9C64-4C52-9A73-40743324AB35}" type="presParOf" srcId="{A05CDAEE-AD0F-4C26-A26E-AC21C98138FB}" destId="{AA752FC7-C029-40AF-8D1F-985B4F2FF428}" srcOrd="0" destOrd="0" presId="urn:microsoft.com/office/officeart/2005/8/layout/hList3"/>
    <dgm:cxn modelId="{8E36DCD8-DC45-4F47-A73B-A143A5FE304F}" type="presParOf" srcId="{A05CDAEE-AD0F-4C26-A26E-AC21C98138FB}" destId="{510B1C2F-8EA3-402A-AE41-D39907FDB8F8}" srcOrd="1" destOrd="0" presId="urn:microsoft.com/office/officeart/2005/8/layout/hList3"/>
    <dgm:cxn modelId="{BA446D02-8EAF-4B52-B6A0-71E3BBB1BAD9}" type="presParOf" srcId="{510B1C2F-8EA3-402A-AE41-D39907FDB8F8}" destId="{D8F62250-C6D4-42A0-9877-9B2BA35F5BDA}" srcOrd="0" destOrd="0" presId="urn:microsoft.com/office/officeart/2005/8/layout/hList3"/>
    <dgm:cxn modelId="{BD724489-D65F-4006-A3B4-C409F5884330}" type="presParOf" srcId="{510B1C2F-8EA3-402A-AE41-D39907FDB8F8}" destId="{CB6D6413-473B-485B-BDD3-360FDB43783D}" srcOrd="1" destOrd="0" presId="urn:microsoft.com/office/officeart/2005/8/layout/hList3"/>
    <dgm:cxn modelId="{289B18E4-35BA-465F-B68B-99DBD046DD22}" type="presParOf" srcId="{510B1C2F-8EA3-402A-AE41-D39907FDB8F8}" destId="{D626B6C5-C9BC-4E15-A7F1-A9CA45ED3CB9}" srcOrd="2" destOrd="0" presId="urn:microsoft.com/office/officeart/2005/8/layout/hList3"/>
    <dgm:cxn modelId="{10C50146-6C04-4920-B318-A2228F6EE858}" type="presParOf" srcId="{510B1C2F-8EA3-402A-AE41-D39907FDB8F8}" destId="{D4373D30-8988-493C-B6CA-8BDCF18F007D}" srcOrd="3" destOrd="0" presId="urn:microsoft.com/office/officeart/2005/8/layout/hList3"/>
    <dgm:cxn modelId="{611EA5E6-E8B5-4D32-994E-4E201F59C211}" type="presParOf" srcId="{A05CDAEE-AD0F-4C26-A26E-AC21C98138FB}" destId="{6D4241B5-AAF5-4DEB-A6F2-39215AD364A6}" srcOrd="2" destOrd="0" presId="urn:microsoft.com/office/officeart/2005/8/layout/hList3"/>
  </dgm:cxnLst>
  <dgm:bg>
    <a:solidFill>
      <a:srgbClr val="92D050"/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ACE999-ACFC-4008-9ACB-726B768FF5BD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2AE45323-DD69-48A3-A30E-0AEF61FAA7E9}">
      <dgm:prSet phldrT="[Text]"/>
      <dgm:spPr/>
      <dgm:t>
        <a:bodyPr/>
        <a:lstStyle/>
        <a:p>
          <a:r>
            <a:rPr lang="th-TH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rPr>
            <a:t>องค์ประกอบการบริหารความเสี่ยง</a:t>
          </a:r>
          <a:endParaRPr lang="th-TH" dirty="0">
            <a:solidFill>
              <a:schemeClr val="bg1"/>
            </a:solidFill>
          </a:endParaRPr>
        </a:p>
      </dgm:t>
    </dgm:pt>
    <dgm:pt modelId="{C5CD48BA-4A8A-4048-860F-AD80B4086621}" type="parTrans" cxnId="{8AA67A9D-2AA8-4980-B12A-FADBF8F6BBE1}">
      <dgm:prSet/>
      <dgm:spPr/>
      <dgm:t>
        <a:bodyPr/>
        <a:lstStyle/>
        <a:p>
          <a:endParaRPr lang="th-TH">
            <a:solidFill>
              <a:schemeClr val="bg1"/>
            </a:solidFill>
          </a:endParaRPr>
        </a:p>
      </dgm:t>
    </dgm:pt>
    <dgm:pt modelId="{AF396CCF-D2FB-4AF3-BB5D-B69F83CCAA1E}" type="sibTrans" cxnId="{8AA67A9D-2AA8-4980-B12A-FADBF8F6BBE1}">
      <dgm:prSet/>
      <dgm:spPr/>
      <dgm:t>
        <a:bodyPr/>
        <a:lstStyle/>
        <a:p>
          <a:endParaRPr lang="th-TH">
            <a:solidFill>
              <a:schemeClr val="bg1"/>
            </a:solidFill>
          </a:endParaRPr>
        </a:p>
      </dgm:t>
    </dgm:pt>
    <dgm:pt modelId="{1A74FBCA-6C9F-4A7F-A9CD-13EB159DED0E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th-TH" sz="4000" b="1" dirty="0" smtClean="0">
              <a:solidFill>
                <a:schemeClr val="tx1"/>
              </a:solidFill>
              <a:latin typeface="Comic Sans MS" pitchFamily="66" charset="0"/>
            </a:rPr>
            <a:t>การตอบสนองความเสี่ยง </a:t>
          </a:r>
          <a:r>
            <a:rPr lang="en-US" sz="3200" b="1" dirty="0" smtClean="0">
              <a:solidFill>
                <a:schemeClr val="tx1"/>
              </a:solidFill>
              <a:latin typeface="Comic Sans MS" pitchFamily="66" charset="0"/>
              <a:cs typeface="Angsana New" pitchFamily="18" charset="-34"/>
            </a:rPr>
            <a:t>(Risk Response)</a:t>
          </a:r>
          <a:endParaRPr lang="th-TH" sz="3200" dirty="0">
            <a:solidFill>
              <a:schemeClr val="tx1"/>
            </a:solidFill>
          </a:endParaRPr>
        </a:p>
      </dgm:t>
    </dgm:pt>
    <dgm:pt modelId="{E076DEF5-2D29-4949-94A0-DA63A020255E}" type="parTrans" cxnId="{6B210E63-AC27-4480-9216-75B0EBAC3510}">
      <dgm:prSet/>
      <dgm:spPr/>
      <dgm:t>
        <a:bodyPr/>
        <a:lstStyle/>
        <a:p>
          <a:endParaRPr lang="th-TH">
            <a:solidFill>
              <a:schemeClr val="bg1"/>
            </a:solidFill>
          </a:endParaRPr>
        </a:p>
      </dgm:t>
    </dgm:pt>
    <dgm:pt modelId="{9FF5DE2F-193C-468D-B73C-9367C1233CB7}" type="sibTrans" cxnId="{6B210E63-AC27-4480-9216-75B0EBAC3510}">
      <dgm:prSet/>
      <dgm:spPr/>
      <dgm:t>
        <a:bodyPr/>
        <a:lstStyle/>
        <a:p>
          <a:endParaRPr lang="th-TH">
            <a:solidFill>
              <a:schemeClr val="bg1"/>
            </a:solidFill>
          </a:endParaRPr>
        </a:p>
      </dgm:t>
    </dgm:pt>
    <dgm:pt modelId="{13334F61-1AF5-4BA5-845C-CD65A28B543D}">
      <dgm:prSet custT="1"/>
      <dgm:spPr>
        <a:solidFill>
          <a:schemeClr val="bg2"/>
        </a:solidFill>
      </dgm:spPr>
      <dgm:t>
        <a:bodyPr/>
        <a:lstStyle/>
        <a:p>
          <a:r>
            <a:rPr lang="th-TH" sz="4000" b="1" dirty="0" smtClean="0">
              <a:solidFill>
                <a:schemeClr val="tx1"/>
              </a:solidFill>
              <a:latin typeface="Comic Sans MS" pitchFamily="66" charset="0"/>
            </a:rPr>
            <a:t>กิจกรรมการควบคุม </a:t>
          </a:r>
          <a:r>
            <a:rPr lang="en-US" sz="2800" b="1" dirty="0" smtClean="0">
              <a:solidFill>
                <a:schemeClr val="tx1"/>
              </a:solidFill>
              <a:latin typeface="Comic Sans MS" pitchFamily="66" charset="0"/>
              <a:cs typeface="Angsana New" pitchFamily="18" charset="-34"/>
            </a:rPr>
            <a:t>(Control Activities)</a:t>
          </a:r>
          <a:endParaRPr lang="th-TH" sz="2800" b="1" dirty="0">
            <a:solidFill>
              <a:schemeClr val="tx1"/>
            </a:solidFill>
            <a:latin typeface="Comic Sans MS" pitchFamily="66" charset="0"/>
          </a:endParaRPr>
        </a:p>
      </dgm:t>
    </dgm:pt>
    <dgm:pt modelId="{CEAA3DF1-A586-465F-894E-529B87BC4340}" type="parTrans" cxnId="{3BC57920-2CB9-461D-9DAC-31D1BE993FDD}">
      <dgm:prSet/>
      <dgm:spPr/>
      <dgm:t>
        <a:bodyPr/>
        <a:lstStyle/>
        <a:p>
          <a:endParaRPr lang="th-TH">
            <a:solidFill>
              <a:schemeClr val="bg1"/>
            </a:solidFill>
          </a:endParaRPr>
        </a:p>
      </dgm:t>
    </dgm:pt>
    <dgm:pt modelId="{B36E323F-4569-4605-873F-FA65480CF4C4}" type="sibTrans" cxnId="{3BC57920-2CB9-461D-9DAC-31D1BE993FDD}">
      <dgm:prSet/>
      <dgm:spPr/>
      <dgm:t>
        <a:bodyPr/>
        <a:lstStyle/>
        <a:p>
          <a:endParaRPr lang="th-TH">
            <a:solidFill>
              <a:schemeClr val="bg1"/>
            </a:solidFill>
          </a:endParaRPr>
        </a:p>
      </dgm:t>
    </dgm:pt>
    <dgm:pt modelId="{0EE455FC-DD96-4F3C-8A5D-92CC3483FEF3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th-TH" sz="3600" b="1" dirty="0" smtClean="0">
              <a:solidFill>
                <a:schemeClr val="tx1"/>
              </a:solidFill>
              <a:latin typeface="Comic Sans MS" pitchFamily="66" charset="0"/>
            </a:rPr>
            <a:t>การติดตามผล </a:t>
          </a:r>
          <a:r>
            <a:rPr lang="en-US" sz="2400" b="1" dirty="0" smtClean="0">
              <a:solidFill>
                <a:schemeClr val="tx1"/>
              </a:solidFill>
              <a:latin typeface="Comic Sans MS" pitchFamily="66" charset="0"/>
              <a:cs typeface="Angsana New" pitchFamily="18" charset="-34"/>
            </a:rPr>
            <a:t>(Monitoring)   </a:t>
          </a:r>
          <a:endParaRPr lang="th-TH" sz="2400" b="1" dirty="0">
            <a:solidFill>
              <a:schemeClr val="tx1"/>
            </a:solidFill>
            <a:latin typeface="Comic Sans MS" pitchFamily="66" charset="0"/>
          </a:endParaRPr>
        </a:p>
      </dgm:t>
    </dgm:pt>
    <dgm:pt modelId="{11205E60-3238-41EF-8B8A-49708689AF83}" type="parTrans" cxnId="{DD3EAE6F-9B87-44CA-B1FC-B1C5F36B1C1C}">
      <dgm:prSet/>
      <dgm:spPr/>
      <dgm:t>
        <a:bodyPr/>
        <a:lstStyle/>
        <a:p>
          <a:endParaRPr lang="th-TH">
            <a:solidFill>
              <a:schemeClr val="bg1"/>
            </a:solidFill>
          </a:endParaRPr>
        </a:p>
      </dgm:t>
    </dgm:pt>
    <dgm:pt modelId="{4FE569C8-0D07-4697-9853-F2247BCE66EE}" type="sibTrans" cxnId="{DD3EAE6F-9B87-44CA-B1FC-B1C5F36B1C1C}">
      <dgm:prSet/>
      <dgm:spPr/>
      <dgm:t>
        <a:bodyPr/>
        <a:lstStyle/>
        <a:p>
          <a:endParaRPr lang="th-TH">
            <a:solidFill>
              <a:schemeClr val="bg1"/>
            </a:solidFill>
          </a:endParaRPr>
        </a:p>
      </dgm:t>
    </dgm:pt>
    <dgm:pt modelId="{21EE4DB0-4416-4C12-84C3-807F58A0AB20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th-TH" sz="4000" b="1" dirty="0" smtClean="0">
              <a:solidFill>
                <a:schemeClr val="tx1"/>
              </a:solidFill>
              <a:latin typeface="Comic Sans MS" pitchFamily="66" charset="0"/>
            </a:rPr>
            <a:t>สารสนเทศและการสื่อสาร </a:t>
          </a:r>
          <a:r>
            <a:rPr lang="en-US" sz="2000" b="1" dirty="0" smtClean="0">
              <a:solidFill>
                <a:schemeClr val="tx1"/>
              </a:solidFill>
              <a:latin typeface="Comic Sans MS" pitchFamily="66" charset="0"/>
              <a:cs typeface="Angsana New" pitchFamily="18" charset="-34"/>
            </a:rPr>
            <a:t>(Information &amp; Communication)</a:t>
          </a:r>
          <a:endParaRPr lang="th-TH" sz="2000" b="1" dirty="0">
            <a:solidFill>
              <a:schemeClr val="tx1"/>
            </a:solidFill>
            <a:latin typeface="Comic Sans MS" pitchFamily="66" charset="0"/>
          </a:endParaRPr>
        </a:p>
      </dgm:t>
    </dgm:pt>
    <dgm:pt modelId="{57F4F6A4-ED94-4189-9BDF-EC3844CFA4B0}" type="parTrans" cxnId="{102EFB9D-034C-4C1C-A5B2-724E3CDBBA9F}">
      <dgm:prSet/>
      <dgm:spPr/>
      <dgm:t>
        <a:bodyPr/>
        <a:lstStyle/>
        <a:p>
          <a:endParaRPr lang="th-TH">
            <a:solidFill>
              <a:schemeClr val="bg1"/>
            </a:solidFill>
          </a:endParaRPr>
        </a:p>
      </dgm:t>
    </dgm:pt>
    <dgm:pt modelId="{E629C228-956C-4EFC-9DF8-C6721869F890}" type="sibTrans" cxnId="{102EFB9D-034C-4C1C-A5B2-724E3CDBBA9F}">
      <dgm:prSet/>
      <dgm:spPr/>
      <dgm:t>
        <a:bodyPr/>
        <a:lstStyle/>
        <a:p>
          <a:endParaRPr lang="th-TH">
            <a:solidFill>
              <a:schemeClr val="bg1"/>
            </a:solidFill>
          </a:endParaRPr>
        </a:p>
      </dgm:t>
    </dgm:pt>
    <dgm:pt modelId="{A05CDAEE-AD0F-4C26-A26E-AC21C98138FB}" type="pres">
      <dgm:prSet presAssocID="{2CACE999-ACFC-4008-9ACB-726B768FF5B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A752FC7-C029-40AF-8D1F-985B4F2FF428}" type="pres">
      <dgm:prSet presAssocID="{2AE45323-DD69-48A3-A30E-0AEF61FAA7E9}" presName="roof" presStyleLbl="dkBgShp" presStyleIdx="0" presStyleCnt="2"/>
      <dgm:spPr/>
      <dgm:t>
        <a:bodyPr/>
        <a:lstStyle/>
        <a:p>
          <a:endParaRPr lang="th-TH"/>
        </a:p>
      </dgm:t>
    </dgm:pt>
    <dgm:pt modelId="{510B1C2F-8EA3-402A-AE41-D39907FDB8F8}" type="pres">
      <dgm:prSet presAssocID="{2AE45323-DD69-48A3-A30E-0AEF61FAA7E9}" presName="pillars" presStyleCnt="0"/>
      <dgm:spPr/>
    </dgm:pt>
    <dgm:pt modelId="{D8F62250-C6D4-42A0-9877-9B2BA35F5BDA}" type="pres">
      <dgm:prSet presAssocID="{2AE45323-DD69-48A3-A30E-0AEF61FAA7E9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B6D6413-473B-485B-BDD3-360FDB43783D}" type="pres">
      <dgm:prSet presAssocID="{13334F61-1AF5-4BA5-845C-CD65A28B543D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626B6C5-C9BC-4E15-A7F1-A9CA45ED3CB9}" type="pres">
      <dgm:prSet presAssocID="{21EE4DB0-4416-4C12-84C3-807F58A0AB20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4373D30-8988-493C-B6CA-8BDCF18F007D}" type="pres">
      <dgm:prSet presAssocID="{0EE455FC-DD96-4F3C-8A5D-92CC3483FEF3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D4241B5-AAF5-4DEB-A6F2-39215AD364A6}" type="pres">
      <dgm:prSet presAssocID="{2AE45323-DD69-48A3-A30E-0AEF61FAA7E9}" presName="base" presStyleLbl="dkBgShp" presStyleIdx="1" presStyleCnt="2"/>
      <dgm:spPr/>
    </dgm:pt>
  </dgm:ptLst>
  <dgm:cxnLst>
    <dgm:cxn modelId="{727B64A2-7D8B-45A3-B1C9-5B3D46815BCD}" type="presOf" srcId="{2CACE999-ACFC-4008-9ACB-726B768FF5BD}" destId="{A05CDAEE-AD0F-4C26-A26E-AC21C98138FB}" srcOrd="0" destOrd="0" presId="urn:microsoft.com/office/officeart/2005/8/layout/hList3"/>
    <dgm:cxn modelId="{A2821F2E-CA29-4F3B-AD73-F0524552C642}" type="presOf" srcId="{2AE45323-DD69-48A3-A30E-0AEF61FAA7E9}" destId="{AA752FC7-C029-40AF-8D1F-985B4F2FF428}" srcOrd="0" destOrd="0" presId="urn:microsoft.com/office/officeart/2005/8/layout/hList3"/>
    <dgm:cxn modelId="{DD3EAE6F-9B87-44CA-B1FC-B1C5F36B1C1C}" srcId="{2AE45323-DD69-48A3-A30E-0AEF61FAA7E9}" destId="{0EE455FC-DD96-4F3C-8A5D-92CC3483FEF3}" srcOrd="3" destOrd="0" parTransId="{11205E60-3238-41EF-8B8A-49708689AF83}" sibTransId="{4FE569C8-0D07-4697-9853-F2247BCE66EE}"/>
    <dgm:cxn modelId="{C7B7891D-A3B3-4E27-B05F-3B1647D2FAC1}" type="presOf" srcId="{21EE4DB0-4416-4C12-84C3-807F58A0AB20}" destId="{D626B6C5-C9BC-4E15-A7F1-A9CA45ED3CB9}" srcOrd="0" destOrd="0" presId="urn:microsoft.com/office/officeart/2005/8/layout/hList3"/>
    <dgm:cxn modelId="{102EFB9D-034C-4C1C-A5B2-724E3CDBBA9F}" srcId="{2AE45323-DD69-48A3-A30E-0AEF61FAA7E9}" destId="{21EE4DB0-4416-4C12-84C3-807F58A0AB20}" srcOrd="2" destOrd="0" parTransId="{57F4F6A4-ED94-4189-9BDF-EC3844CFA4B0}" sibTransId="{E629C228-956C-4EFC-9DF8-C6721869F890}"/>
    <dgm:cxn modelId="{3F4C3E0E-292B-47FB-97D9-6CB1B7589754}" type="presOf" srcId="{0EE455FC-DD96-4F3C-8A5D-92CC3483FEF3}" destId="{D4373D30-8988-493C-B6CA-8BDCF18F007D}" srcOrd="0" destOrd="0" presId="urn:microsoft.com/office/officeart/2005/8/layout/hList3"/>
    <dgm:cxn modelId="{79B61FE9-F0B2-445C-8098-3EE18D34E086}" type="presOf" srcId="{1A74FBCA-6C9F-4A7F-A9CD-13EB159DED0E}" destId="{D8F62250-C6D4-42A0-9877-9B2BA35F5BDA}" srcOrd="0" destOrd="0" presId="urn:microsoft.com/office/officeart/2005/8/layout/hList3"/>
    <dgm:cxn modelId="{3BC57920-2CB9-461D-9DAC-31D1BE993FDD}" srcId="{2AE45323-DD69-48A3-A30E-0AEF61FAA7E9}" destId="{13334F61-1AF5-4BA5-845C-CD65A28B543D}" srcOrd="1" destOrd="0" parTransId="{CEAA3DF1-A586-465F-894E-529B87BC4340}" sibTransId="{B36E323F-4569-4605-873F-FA65480CF4C4}"/>
    <dgm:cxn modelId="{6B210E63-AC27-4480-9216-75B0EBAC3510}" srcId="{2AE45323-DD69-48A3-A30E-0AEF61FAA7E9}" destId="{1A74FBCA-6C9F-4A7F-A9CD-13EB159DED0E}" srcOrd="0" destOrd="0" parTransId="{E076DEF5-2D29-4949-94A0-DA63A020255E}" sibTransId="{9FF5DE2F-193C-468D-B73C-9367C1233CB7}"/>
    <dgm:cxn modelId="{8AA67A9D-2AA8-4980-B12A-FADBF8F6BBE1}" srcId="{2CACE999-ACFC-4008-9ACB-726B768FF5BD}" destId="{2AE45323-DD69-48A3-A30E-0AEF61FAA7E9}" srcOrd="0" destOrd="0" parTransId="{C5CD48BA-4A8A-4048-860F-AD80B4086621}" sibTransId="{AF396CCF-D2FB-4AF3-BB5D-B69F83CCAA1E}"/>
    <dgm:cxn modelId="{D9DC6A8E-4F85-49F7-916A-FD966163E30F}" type="presOf" srcId="{13334F61-1AF5-4BA5-845C-CD65A28B543D}" destId="{CB6D6413-473B-485B-BDD3-360FDB43783D}" srcOrd="0" destOrd="0" presId="urn:microsoft.com/office/officeart/2005/8/layout/hList3"/>
    <dgm:cxn modelId="{1357A2DE-0EB5-4970-99A2-0429C559B261}" type="presParOf" srcId="{A05CDAEE-AD0F-4C26-A26E-AC21C98138FB}" destId="{AA752FC7-C029-40AF-8D1F-985B4F2FF428}" srcOrd="0" destOrd="0" presId="urn:microsoft.com/office/officeart/2005/8/layout/hList3"/>
    <dgm:cxn modelId="{E3BE59A8-2F3F-4F7A-8E30-910368D7D41A}" type="presParOf" srcId="{A05CDAEE-AD0F-4C26-A26E-AC21C98138FB}" destId="{510B1C2F-8EA3-402A-AE41-D39907FDB8F8}" srcOrd="1" destOrd="0" presId="urn:microsoft.com/office/officeart/2005/8/layout/hList3"/>
    <dgm:cxn modelId="{B2EC51E9-266F-4DAD-9CB1-61BE81D24CA5}" type="presParOf" srcId="{510B1C2F-8EA3-402A-AE41-D39907FDB8F8}" destId="{D8F62250-C6D4-42A0-9877-9B2BA35F5BDA}" srcOrd="0" destOrd="0" presId="urn:microsoft.com/office/officeart/2005/8/layout/hList3"/>
    <dgm:cxn modelId="{26ABB0CF-1705-4B21-8A6F-F673D4064EFE}" type="presParOf" srcId="{510B1C2F-8EA3-402A-AE41-D39907FDB8F8}" destId="{CB6D6413-473B-485B-BDD3-360FDB43783D}" srcOrd="1" destOrd="0" presId="urn:microsoft.com/office/officeart/2005/8/layout/hList3"/>
    <dgm:cxn modelId="{890EAA4D-CC93-42F9-A0D7-1860D040D0D0}" type="presParOf" srcId="{510B1C2F-8EA3-402A-AE41-D39907FDB8F8}" destId="{D626B6C5-C9BC-4E15-A7F1-A9CA45ED3CB9}" srcOrd="2" destOrd="0" presId="urn:microsoft.com/office/officeart/2005/8/layout/hList3"/>
    <dgm:cxn modelId="{EF9A6DC6-E1F5-44C5-B0A9-0FF90CC346FC}" type="presParOf" srcId="{510B1C2F-8EA3-402A-AE41-D39907FDB8F8}" destId="{D4373D30-8988-493C-B6CA-8BDCF18F007D}" srcOrd="3" destOrd="0" presId="urn:microsoft.com/office/officeart/2005/8/layout/hList3"/>
    <dgm:cxn modelId="{EBBC1E24-D12B-4865-8C55-E081176645A4}" type="presParOf" srcId="{A05CDAEE-AD0F-4C26-A26E-AC21C98138FB}" destId="{6D4241B5-AAF5-4DEB-A6F2-39215AD364A6}" srcOrd="2" destOrd="0" presId="urn:microsoft.com/office/officeart/2005/8/layout/hList3"/>
  </dgm:cxnLst>
  <dgm:bg>
    <a:solidFill>
      <a:srgbClr val="92D050"/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3A3DE-F844-480A-85EE-3A07E05821E0}" type="datetimeFigureOut">
              <a:rPr lang="en-US" smtClean="0"/>
              <a:pPr/>
              <a:t>8/21/2019</a:t>
            </a:fld>
            <a:endParaRPr lang="en-US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43F38-8B07-46A2-97F2-EB267EE7F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9878EE28-89C6-48A9-9B2F-28B30677F6BE}" type="slidenum">
              <a:rPr lang="en-US"/>
              <a:pPr>
                <a:defRPr/>
              </a:pPr>
              <a:t>30</a:t>
            </a:fld>
            <a:endParaRPr lang="th-TH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42" y="4343144"/>
            <a:ext cx="5027916" cy="4115019"/>
          </a:xfrm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2EB8-0D54-49FD-9C3D-45965FC8A322}" type="datetimeFigureOut">
              <a:rPr lang="en-US" smtClean="0"/>
              <a:pPr/>
              <a:t>8/21/2019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00D5-DD79-4354-AE22-963C5BA0D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2EB8-0D54-49FD-9C3D-45965FC8A322}" type="datetimeFigureOut">
              <a:rPr lang="en-US" smtClean="0"/>
              <a:pPr/>
              <a:t>8/21/2019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00D5-DD79-4354-AE22-963C5BA0D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2EB8-0D54-49FD-9C3D-45965FC8A322}" type="datetimeFigureOut">
              <a:rPr lang="en-US" smtClean="0"/>
              <a:pPr/>
              <a:t>8/21/2019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00D5-DD79-4354-AE22-963C5BA0D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2EB8-0D54-49FD-9C3D-45965FC8A322}" type="datetimeFigureOut">
              <a:rPr lang="en-US" smtClean="0"/>
              <a:pPr/>
              <a:t>8/21/2019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00D5-DD79-4354-AE22-963C5BA0D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2EB8-0D54-49FD-9C3D-45965FC8A322}" type="datetimeFigureOut">
              <a:rPr lang="en-US" smtClean="0"/>
              <a:pPr/>
              <a:t>8/21/2019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00D5-DD79-4354-AE22-963C5BA0D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2EB8-0D54-49FD-9C3D-45965FC8A322}" type="datetimeFigureOut">
              <a:rPr lang="en-US" smtClean="0"/>
              <a:pPr/>
              <a:t>8/21/2019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00D5-DD79-4354-AE22-963C5BA0D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2EB8-0D54-49FD-9C3D-45965FC8A322}" type="datetimeFigureOut">
              <a:rPr lang="en-US" smtClean="0"/>
              <a:pPr/>
              <a:t>8/21/2019</a:t>
            </a:fld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00D5-DD79-4354-AE22-963C5BA0D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2EB8-0D54-49FD-9C3D-45965FC8A322}" type="datetimeFigureOut">
              <a:rPr lang="en-US" smtClean="0"/>
              <a:pPr/>
              <a:t>8/21/2019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00D5-DD79-4354-AE22-963C5BA0D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2EB8-0D54-49FD-9C3D-45965FC8A322}" type="datetimeFigureOut">
              <a:rPr lang="en-US" smtClean="0"/>
              <a:pPr/>
              <a:t>8/21/2019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00D5-DD79-4354-AE22-963C5BA0D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2EB8-0D54-49FD-9C3D-45965FC8A322}" type="datetimeFigureOut">
              <a:rPr lang="en-US" smtClean="0"/>
              <a:pPr/>
              <a:t>8/21/2019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00D5-DD79-4354-AE22-963C5BA0D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2EB8-0D54-49FD-9C3D-45965FC8A322}" type="datetimeFigureOut">
              <a:rPr lang="en-US" smtClean="0"/>
              <a:pPr/>
              <a:t>8/21/2019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00D5-DD79-4354-AE22-963C5BA0D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D2EB8-0D54-49FD-9C3D-45965FC8A322}" type="datetimeFigureOut">
              <a:rPr lang="en-US" smtClean="0"/>
              <a:pPr/>
              <a:t>8/21/2019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00D5-DD79-4354-AE22-963C5BA0D6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57158" y="1857364"/>
            <a:ext cx="8358246" cy="2298707"/>
          </a:xfr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72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H SarabunIT๙" pitchFamily="34" charset="-34"/>
                <a:ea typeface="Arial Unicode MS"/>
                <a:cs typeface="TH SarabunIT๙" pitchFamily="34" charset="-34"/>
              </a:rPr>
              <a:t>การบริหารความเสี่ยง</a:t>
            </a:r>
            <a:br>
              <a:rPr lang="th-TH" sz="72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H SarabunIT๙" pitchFamily="34" charset="-34"/>
                <a:ea typeface="Arial Unicode MS"/>
                <a:cs typeface="TH SarabunIT๙" pitchFamily="34" charset="-34"/>
              </a:rPr>
            </a:br>
            <a:r>
              <a:rPr lang="th-TH" sz="6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H SarabunIT๙" pitchFamily="34" charset="-34"/>
                <a:ea typeface="Arial Unicode MS"/>
                <a:cs typeface="TH SarabunIT๙" pitchFamily="34" charset="-34"/>
              </a:rPr>
              <a:t>(</a:t>
            </a:r>
            <a:r>
              <a:rPr lang="en-US" sz="6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H SarabunIT๙" pitchFamily="34" charset="-34"/>
                <a:ea typeface="Arial Unicode MS"/>
                <a:cs typeface="TH SarabunIT๙" pitchFamily="34" charset="-34"/>
              </a:rPr>
              <a:t>Enterprise Risk Management)</a:t>
            </a:r>
            <a:endParaRPr lang="en-US" sz="6600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H SarabunIT๙" pitchFamily="34" charset="-34"/>
              <a:ea typeface="Arial Unicode MS"/>
              <a:cs typeface="TH SarabunIT๙" pitchFamily="34" charset="-34"/>
            </a:endParaRPr>
          </a:p>
        </p:txBody>
      </p:sp>
      <p:pic>
        <p:nvPicPr>
          <p:cNvPr id="1029" name="Picture 5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781739"/>
            <a:ext cx="1952531" cy="2076261"/>
          </a:xfrm>
          <a:prstGeom prst="rect">
            <a:avLst/>
          </a:prstGeom>
          <a:noFill/>
        </p:spPr>
      </p:pic>
      <p:pic>
        <p:nvPicPr>
          <p:cNvPr id="1030" name="Picture 6" descr="C:\Program Files\Microsoft Office\MEDIA\CAGCAT10\j029384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0"/>
            <a:ext cx="1738274" cy="1827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7292975" cy="1382713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chemeClr val="bg1"/>
                </a:solidFill>
                <a:latin typeface="Browallia New" pitchFamily="34" charset="-34"/>
                <a:cs typeface="JasmineUPC" pitchFamily="18" charset="-34"/>
              </a:rPr>
              <a:t>สภาพแวดล้อมภายในองค์กร</a:t>
            </a:r>
            <a:r>
              <a:rPr lang="en-US" sz="4000" b="1" dirty="0" smtClean="0">
                <a:solidFill>
                  <a:schemeClr val="bg1"/>
                </a:solidFill>
                <a:latin typeface="Browallia New" pitchFamily="34" charset="-34"/>
                <a:cs typeface="JasmineUPC" pitchFamily="18" charset="-34"/>
              </a:rPr>
              <a:t> </a:t>
            </a:r>
            <a:br>
              <a:rPr lang="en-US" sz="4000" b="1" dirty="0" smtClean="0">
                <a:solidFill>
                  <a:schemeClr val="bg1"/>
                </a:solidFill>
                <a:latin typeface="Browallia New" pitchFamily="34" charset="-34"/>
                <a:cs typeface="JasmineUPC" pitchFamily="18" charset="-34"/>
              </a:rPr>
            </a:b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  <a:cs typeface="JasmineUPC" pitchFamily="18" charset="-34"/>
              </a:rPr>
              <a:t>(Internal  Environment)</a:t>
            </a:r>
            <a:endParaRPr lang="th-TH" sz="3200" b="1" dirty="0" smtClean="0">
              <a:solidFill>
                <a:schemeClr val="bg1"/>
              </a:solidFill>
              <a:latin typeface="Comic Sans MS" pitchFamily="66" charset="0"/>
              <a:cs typeface="JasmineUPC" pitchFamily="18" charset="-34"/>
            </a:endParaRP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278062"/>
            <a:ext cx="8137525" cy="357982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1077913">
              <a:buFont typeface="Wingdings" pitchFamily="2" charset="2"/>
              <a:buNone/>
            </a:pPr>
            <a:r>
              <a:rPr lang="th-TH" sz="4800" b="1" dirty="0" smtClean="0">
                <a:latin typeface="Browallia New" pitchFamily="34" charset="-34"/>
                <a:cs typeface="JasmineUPC" pitchFamily="18" charset="-34"/>
              </a:rPr>
              <a:t>เป็นองค์ประกอบพื้นฐานของการบริหารความเสี่ยง  ที่ส่งผลต่อวิธีการกำหนดกลยุทธ์และเป้าหมายของการดำเนินงาน</a:t>
            </a:r>
          </a:p>
        </p:txBody>
      </p:sp>
      <p:sp>
        <p:nvSpPr>
          <p:cNvPr id="130052" name="Line 4"/>
          <p:cNvSpPr>
            <a:spLocks noChangeShapeType="1"/>
          </p:cNvSpPr>
          <p:nvPr/>
        </p:nvSpPr>
        <p:spPr bwMode="auto">
          <a:xfrm>
            <a:off x="0" y="1773238"/>
            <a:ext cx="91440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312738"/>
            <a:ext cx="7700962" cy="1244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tx1"/>
                </a:solidFill>
                <a:latin typeface="Browallia New" pitchFamily="34" charset="-34"/>
                <a:cs typeface="JasmineUPC" pitchFamily="18" charset="-34"/>
              </a:rPr>
              <a:t>การกำหนดวัตถุประสงค์</a:t>
            </a:r>
            <a:br>
              <a:rPr lang="th-TH" b="1" dirty="0" smtClean="0">
                <a:solidFill>
                  <a:schemeClr val="tx1"/>
                </a:solidFill>
                <a:latin typeface="Browallia New" pitchFamily="34" charset="-34"/>
                <a:cs typeface="JasmineUPC" pitchFamily="18" charset="-34"/>
              </a:rPr>
            </a:br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  <a:cs typeface="JasmineUPC" pitchFamily="18" charset="-34"/>
              </a:rPr>
              <a:t>(Objective  Setting)</a:t>
            </a:r>
            <a:endParaRPr lang="th-TH" sz="3200" b="1" dirty="0" smtClean="0">
              <a:solidFill>
                <a:schemeClr val="tx1"/>
              </a:solidFill>
              <a:latin typeface="Comic Sans MS" pitchFamily="66" charset="0"/>
              <a:cs typeface="JasmineUPC" pitchFamily="18" charset="-34"/>
            </a:endParaRPr>
          </a:p>
        </p:txBody>
      </p:sp>
      <p:sp>
        <p:nvSpPr>
          <p:cNvPr id="131075" name="Line 3"/>
          <p:cNvSpPr>
            <a:spLocks noChangeShapeType="1"/>
          </p:cNvSpPr>
          <p:nvPr/>
        </p:nvSpPr>
        <p:spPr bwMode="auto">
          <a:xfrm>
            <a:off x="0" y="1773238"/>
            <a:ext cx="91440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357158" y="2133600"/>
            <a:ext cx="8466167" cy="33547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14375" lvl="1" indent="-534988" eaLnBrk="0" hangingPunct="0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Pct val="50000"/>
            </a:pPr>
            <a:r>
              <a:rPr lang="th-TH" sz="4000" b="1" dirty="0">
                <a:solidFill>
                  <a:srgbClr val="003060"/>
                </a:solidFill>
                <a:latin typeface="Angsana New" pitchFamily="18" charset="-34"/>
                <a:cs typeface="Angsana New" pitchFamily="18" charset="-34"/>
                <a:sym typeface="Wingdings" pitchFamily="2" charset="2"/>
              </a:rPr>
              <a:t></a:t>
            </a:r>
            <a:r>
              <a:rPr lang="th-TH" sz="4000" b="1" dirty="0">
                <a:solidFill>
                  <a:srgbClr val="003060"/>
                </a:solidFill>
                <a:latin typeface="Angsana New" pitchFamily="18" charset="-34"/>
              </a:rPr>
              <a:t>องค์กรต้องกำหนดวัตถุประสงค์ / เป้าหมายการดำเนินธุรกิจ ก่อนที่จะระบุเหตุการณ์ที่อาจส่งผลกระทบต่อการบรรลุวัตถุประสงค์ /เป้าหมายนั้นๆ </a:t>
            </a:r>
          </a:p>
          <a:p>
            <a:pPr marL="714375" lvl="1" indent="-534988" eaLnBrk="0" hangingPunct="0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Pct val="50000"/>
            </a:pPr>
            <a:r>
              <a:rPr lang="th-TH" sz="4000" b="1" dirty="0">
                <a:solidFill>
                  <a:srgbClr val="003060"/>
                </a:solidFill>
                <a:latin typeface="Browallia New" pitchFamily="34" charset="-34"/>
                <a:cs typeface="Browallia New" pitchFamily="34" charset="-34"/>
                <a:sym typeface="Wingdings" pitchFamily="2" charset="2"/>
              </a:rPr>
              <a:t></a:t>
            </a:r>
            <a:r>
              <a:rPr lang="th-TH" sz="4000" b="1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4000" b="1" dirty="0">
                <a:solidFill>
                  <a:srgbClr val="003060"/>
                </a:solidFill>
                <a:latin typeface="Angsana New" pitchFamily="18" charset="-34"/>
              </a:rPr>
              <a:t>วัตถุประสงค์ต้องสอดรับกับการยอมรับในความเสี่ยง</a:t>
            </a:r>
            <a:r>
              <a:rPr lang="en-US" sz="4000" b="1" dirty="0">
                <a:solidFill>
                  <a:srgbClr val="003060"/>
                </a:solidFill>
                <a:latin typeface="Angsana New" pitchFamily="18" charset="-34"/>
              </a:rPr>
              <a:t> </a:t>
            </a:r>
            <a:r>
              <a:rPr lang="en-US" sz="4000" b="1" dirty="0">
                <a:solidFill>
                  <a:srgbClr val="003060"/>
                </a:solidFill>
                <a:latin typeface="Times New Roman" pitchFamily="18" charset="0"/>
              </a:rPr>
              <a:t>(Risk Appetite)</a:t>
            </a:r>
            <a:endParaRPr lang="th-TH" sz="4000" b="1" dirty="0">
              <a:solidFill>
                <a:srgbClr val="003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1763" y="263525"/>
            <a:ext cx="5813443" cy="138271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  <a:latin typeface="Browallia New" pitchFamily="34" charset="-34"/>
                <a:cs typeface="JasmineUPC" pitchFamily="18" charset="-34"/>
              </a:rPr>
              <a:t>การบ่งชี้เหตุการณ์</a:t>
            </a:r>
            <a:br>
              <a:rPr lang="th-TH" b="1" dirty="0" smtClean="0">
                <a:solidFill>
                  <a:schemeClr val="tx1"/>
                </a:solidFill>
                <a:latin typeface="Browallia New" pitchFamily="34" charset="-34"/>
                <a:cs typeface="JasmineUPC" pitchFamily="18" charset="-34"/>
              </a:rPr>
            </a:br>
            <a:r>
              <a:rPr lang="en-US" sz="3200" b="1" dirty="0" smtClean="0">
                <a:solidFill>
                  <a:schemeClr val="tx1"/>
                </a:solidFill>
                <a:latin typeface="Comic Sans MS" pitchFamily="66" charset="0"/>
                <a:cs typeface="JasmineUPC" pitchFamily="18" charset="-34"/>
              </a:rPr>
              <a:t>(Event  Identification)</a:t>
            </a:r>
            <a:endParaRPr lang="th-TH" sz="3200" b="1" dirty="0" smtClean="0">
              <a:solidFill>
                <a:schemeClr val="tx1"/>
              </a:solidFill>
              <a:latin typeface="Comic Sans MS" pitchFamily="66" charset="0"/>
              <a:cs typeface="JasmineUPC" pitchFamily="18" charset="-34"/>
            </a:endParaRPr>
          </a:p>
        </p:txBody>
      </p:sp>
      <p:sp>
        <p:nvSpPr>
          <p:cNvPr id="132099" name="Line 3"/>
          <p:cNvSpPr>
            <a:spLocks noChangeShapeType="1"/>
          </p:cNvSpPr>
          <p:nvPr/>
        </p:nvSpPr>
        <p:spPr bwMode="auto">
          <a:xfrm>
            <a:off x="0" y="1773238"/>
            <a:ext cx="91440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428597" y="2205038"/>
            <a:ext cx="8501122" cy="386716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363538" lvl="1" indent="714375" eaLnBrk="0" hangingPunct="0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rgbClr val="CC0000"/>
              </a:buClr>
              <a:buSzPct val="50000"/>
            </a:pPr>
            <a:r>
              <a:rPr lang="th-TH" sz="4800" b="1" dirty="0">
                <a:solidFill>
                  <a:srgbClr val="003060"/>
                </a:solidFill>
                <a:latin typeface="Browallia New" pitchFamily="34" charset="-34"/>
                <a:sym typeface="Wingdings" pitchFamily="2" charset="2"/>
              </a:rPr>
              <a:t>เป็นการระบุเหตุการณ์ความเสี่ยงหรือความไม่แน่นอนที่อาจเกิดขึ้น </a:t>
            </a:r>
            <a:r>
              <a:rPr lang="th-TH" sz="4800" b="1" dirty="0" smtClean="0">
                <a:solidFill>
                  <a:srgbClr val="003060"/>
                </a:solidFill>
                <a:latin typeface="Browallia New" pitchFamily="34" charset="-34"/>
                <a:sym typeface="Wingdings" pitchFamily="2" charset="2"/>
              </a:rPr>
              <a:t>โดย</a:t>
            </a:r>
            <a:r>
              <a:rPr lang="th-TH" sz="4800" b="1" dirty="0">
                <a:solidFill>
                  <a:srgbClr val="003060"/>
                </a:solidFill>
                <a:latin typeface="Browallia New" pitchFamily="34" charset="-34"/>
                <a:sym typeface="Wingdings" pitchFamily="2" charset="2"/>
              </a:rPr>
              <a:t>พิจารณาจากปัจจัยทั้งภายในและภายนอก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4788" y="263525"/>
            <a:ext cx="7097740" cy="138271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solidFill>
                  <a:schemeClr val="bg1"/>
                </a:solidFill>
                <a:latin typeface="Browallia New" pitchFamily="34" charset="-34"/>
                <a:cs typeface="JasmineUPC" pitchFamily="18" charset="-34"/>
              </a:rPr>
              <a:t>การประเมินความเสี่ยง</a:t>
            </a:r>
            <a:br>
              <a:rPr lang="th-TH" b="1" dirty="0" smtClean="0">
                <a:solidFill>
                  <a:schemeClr val="bg1"/>
                </a:solidFill>
                <a:latin typeface="Browallia New" pitchFamily="34" charset="-34"/>
                <a:cs typeface="JasmineUPC" pitchFamily="18" charset="-34"/>
              </a:rPr>
            </a:b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  <a:cs typeface="JasmineUPC" pitchFamily="18" charset="-34"/>
              </a:rPr>
              <a:t>(Risk  Assessment)</a:t>
            </a:r>
            <a:endParaRPr lang="th-TH" sz="3200" b="1" dirty="0" smtClean="0">
              <a:solidFill>
                <a:schemeClr val="bg1"/>
              </a:solidFill>
              <a:latin typeface="Comic Sans MS" pitchFamily="66" charset="0"/>
              <a:cs typeface="JasmineUPC" pitchFamily="18" charset="-34"/>
            </a:endParaRPr>
          </a:p>
        </p:txBody>
      </p:sp>
      <p:sp>
        <p:nvSpPr>
          <p:cNvPr id="133123" name="Line 3"/>
          <p:cNvSpPr>
            <a:spLocks noChangeShapeType="1"/>
          </p:cNvSpPr>
          <p:nvPr/>
        </p:nvSpPr>
        <p:spPr bwMode="auto">
          <a:xfrm>
            <a:off x="0" y="1844675"/>
            <a:ext cx="91440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539750" y="2349500"/>
            <a:ext cx="8208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3538" lvl="1" indent="-18415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4000" b="1">
              <a:solidFill>
                <a:srgbClr val="003060"/>
              </a:solidFill>
              <a:latin typeface="Browallia New" pitchFamily="34" charset="-34"/>
            </a:endParaRP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0" y="2000240"/>
            <a:ext cx="8929718" cy="45243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714375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h-TH" sz="4800" b="1" dirty="0">
                <a:solidFill>
                  <a:schemeClr val="bg1"/>
                </a:solidFill>
                <a:latin typeface="Browallia New" pitchFamily="34" charset="-34"/>
              </a:rPr>
              <a:t>การประเมินความเสี่ยงจะช่วยให้องค์กรทราบว่า  เหตุการณ์ความเสี่ยง / ความไม่แน่นอนที่เกิดขึ้นส่งผลกระทบต่อการบรรลุเป้าหมายขององค์กรเป็นอย่างไร    โดยการวิเคราะห์จากโอกาสที่จะเกิดเหตุการณ์และผลกระทบหากเกิดเหตุการณ์นั้นขึ้น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403225"/>
            <a:ext cx="7059635" cy="108108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bg1"/>
                </a:solidFill>
                <a:latin typeface="Browallia New" pitchFamily="34" charset="-34"/>
                <a:cs typeface="JasmineUPC" pitchFamily="18" charset="-34"/>
              </a:rPr>
              <a:t>การตอบสนองความเสี่ยง</a:t>
            </a:r>
            <a:br>
              <a:rPr lang="th-TH" b="1" dirty="0" smtClean="0">
                <a:solidFill>
                  <a:schemeClr val="bg1"/>
                </a:solidFill>
                <a:latin typeface="Browallia New" pitchFamily="34" charset="-34"/>
                <a:cs typeface="JasmineUPC" pitchFamily="18" charset="-34"/>
              </a:rPr>
            </a:b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  <a:cs typeface="JasmineUPC" pitchFamily="18" charset="-34"/>
              </a:rPr>
              <a:t>(Risk  Response)</a:t>
            </a:r>
            <a:endParaRPr lang="th-TH" sz="3200" b="1" dirty="0" smtClean="0">
              <a:solidFill>
                <a:schemeClr val="bg1"/>
              </a:solidFill>
              <a:latin typeface="Comic Sans MS" pitchFamily="66" charset="0"/>
              <a:cs typeface="JasmineUPC" pitchFamily="18" charset="-34"/>
            </a:endParaRPr>
          </a:p>
        </p:txBody>
      </p:sp>
      <p:sp>
        <p:nvSpPr>
          <p:cNvPr id="134147" name="Line 3"/>
          <p:cNvSpPr>
            <a:spLocks noChangeShapeType="1"/>
          </p:cNvSpPr>
          <p:nvPr/>
        </p:nvSpPr>
        <p:spPr bwMode="auto">
          <a:xfrm>
            <a:off x="0" y="1844675"/>
            <a:ext cx="91440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539750" y="2349500"/>
            <a:ext cx="82089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3538" lvl="1" indent="-18415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4000" b="1">
              <a:solidFill>
                <a:srgbClr val="003060"/>
              </a:solidFill>
              <a:latin typeface="Browallia New" pitchFamily="34" charset="-34"/>
            </a:endParaRP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357158" y="1928802"/>
            <a:ext cx="8429684" cy="3939540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714375" algn="thaiDist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h-TH" sz="5000" b="1" dirty="0">
                <a:solidFill>
                  <a:schemeClr val="tx1"/>
                </a:solidFill>
                <a:latin typeface="Browallia New" pitchFamily="34" charset="-34"/>
              </a:rPr>
              <a:t>การคัดเลือกทางเลือกที่เหมาะสมกับการจัดการความเสี่ยงที่เกิดขึ้น   โดยจะต้องเลือกทางเลือกที่คาดว่าจะสามารถทำให้โอกาสและผลกระทบของความเสี่ยงให้อยู่ในระดับที่องค์กรยอมรับได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428596" y="2060574"/>
            <a:ext cx="8286808" cy="415498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723900" indent="-7239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723900" algn="l"/>
              </a:tabLst>
            </a:pPr>
            <a:r>
              <a:rPr lang="th-TH" sz="4800" b="1" dirty="0">
                <a:latin typeface="TH SarabunIT๙" pitchFamily="34" charset="-34"/>
                <a:cs typeface="TH SarabunIT๙" pitchFamily="34" charset="-34"/>
              </a:rPr>
              <a:t>การหลีกเลี่ยง</a:t>
            </a:r>
            <a:r>
              <a:rPr lang="en-US" sz="4800" b="1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4800" b="1" dirty="0">
                <a:latin typeface="TH SarabunIT๙" pitchFamily="34" charset="-34"/>
                <a:cs typeface="TH SarabunIT๙" pitchFamily="34" charset="-34"/>
              </a:rPr>
              <a:t>(</a:t>
            </a:r>
            <a:r>
              <a:rPr lang="en-US" sz="4800" b="1" dirty="0">
                <a:latin typeface="TH SarabunIT๙" pitchFamily="34" charset="-34"/>
                <a:cs typeface="TH SarabunIT๙" pitchFamily="34" charset="-34"/>
              </a:rPr>
              <a:t>Avoidance</a:t>
            </a:r>
            <a:r>
              <a:rPr lang="th-TH" sz="4800" b="1" dirty="0">
                <a:latin typeface="TH SarabunIT๙" pitchFamily="34" charset="-34"/>
                <a:cs typeface="TH SarabunIT๙" pitchFamily="34" charset="-34"/>
              </a:rPr>
              <a:t>)</a:t>
            </a:r>
          </a:p>
          <a:p>
            <a:pPr marL="723900" indent="-7239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723900" algn="l"/>
              </a:tabLst>
            </a:pPr>
            <a:r>
              <a:rPr lang="th-TH" sz="4800" b="1" dirty="0">
                <a:latin typeface="TH SarabunIT๙" pitchFamily="34" charset="-34"/>
                <a:cs typeface="TH SarabunIT๙" pitchFamily="34" charset="-34"/>
              </a:rPr>
              <a:t>การยอมรับ</a:t>
            </a:r>
            <a:r>
              <a:rPr lang="en-US" sz="4800" b="1" dirty="0">
                <a:latin typeface="TH SarabunIT๙" pitchFamily="34" charset="-34"/>
                <a:cs typeface="TH SarabunIT๙" pitchFamily="34" charset="-34"/>
              </a:rPr>
              <a:t> (Acceptance)</a:t>
            </a:r>
          </a:p>
          <a:p>
            <a:pPr marL="723900" indent="-7239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723900" algn="l"/>
              </a:tabLst>
            </a:pPr>
            <a:r>
              <a:rPr lang="th-TH" sz="4800" b="1" dirty="0">
                <a:latin typeface="TH SarabunIT๙" pitchFamily="34" charset="-34"/>
                <a:cs typeface="TH SarabunIT๙" pitchFamily="34" charset="-34"/>
              </a:rPr>
              <a:t>การลด</a:t>
            </a:r>
            <a:r>
              <a:rPr lang="en-US" sz="4800" b="1" dirty="0">
                <a:latin typeface="TH SarabunIT๙" pitchFamily="34" charset="-34"/>
                <a:cs typeface="TH SarabunIT๙" pitchFamily="34" charset="-34"/>
              </a:rPr>
              <a:t> (Reduction)</a:t>
            </a:r>
          </a:p>
          <a:p>
            <a:pPr marL="723900" indent="-7239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723900" algn="l"/>
              </a:tabLst>
            </a:pPr>
            <a:r>
              <a:rPr lang="th-TH" sz="4800" b="1" dirty="0">
                <a:latin typeface="TH SarabunIT๙" pitchFamily="34" charset="-34"/>
                <a:cs typeface="TH SarabunIT๙" pitchFamily="34" charset="-34"/>
              </a:rPr>
              <a:t>การโอน/กระจาย</a:t>
            </a:r>
            <a:r>
              <a:rPr lang="en-US" sz="4800" b="1" dirty="0">
                <a:latin typeface="TH SarabunIT๙" pitchFamily="34" charset="-34"/>
                <a:cs typeface="TH SarabunIT๙" pitchFamily="34" charset="-34"/>
              </a:rPr>
              <a:t> (Sharing)</a:t>
            </a:r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285720" y="285728"/>
            <a:ext cx="8640763" cy="1079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การตอบสนองความเสี่ยง ( การจัดการความเสี่ยง )</a:t>
            </a:r>
          </a:p>
        </p:txBody>
      </p:sp>
      <p:sp>
        <p:nvSpPr>
          <p:cNvPr id="135172" name="Line 4"/>
          <p:cNvSpPr>
            <a:spLocks noChangeShapeType="1"/>
          </p:cNvSpPr>
          <p:nvPr/>
        </p:nvSpPr>
        <p:spPr bwMode="auto">
          <a:xfrm>
            <a:off x="0" y="1628775"/>
            <a:ext cx="91440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5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35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35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35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428604"/>
            <a:ext cx="6143668" cy="12954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b="1" dirty="0" smtClean="0">
                <a:solidFill>
                  <a:schemeClr val="bg1"/>
                </a:solidFill>
                <a:cs typeface="JasmineUPC" pitchFamily="18" charset="-34"/>
              </a:rPr>
              <a:t>กิจกรรมการควบคุม</a:t>
            </a:r>
            <a:r>
              <a:rPr lang="th-TH" b="1" dirty="0" smtClean="0">
                <a:cs typeface="JasmineUPC" pitchFamily="18" charset="-34"/>
              </a:rPr>
              <a:t/>
            </a:r>
            <a:br>
              <a:rPr lang="th-TH" b="1" dirty="0" smtClean="0">
                <a:cs typeface="JasmineUPC" pitchFamily="18" charset="-34"/>
              </a:rPr>
            </a:br>
            <a:r>
              <a:rPr lang="th-TH" b="1" dirty="0" smtClean="0">
                <a:cs typeface="JasmineUPC" pitchFamily="18" charset="-34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mic Sans MS" pitchFamily="66" charset="0"/>
                <a:cs typeface="JasmineUPC" pitchFamily="18" charset="-34"/>
              </a:rPr>
              <a:t>(Control Activities)</a:t>
            </a:r>
            <a:endParaRPr lang="th-TH" b="1" dirty="0" smtClean="0">
              <a:latin typeface="Comic Sans MS" pitchFamily="66" charset="0"/>
              <a:cs typeface="JasmineUPC" pitchFamily="18" charset="-34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357430"/>
            <a:ext cx="8501122" cy="35719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1077913" algn="thaiDist">
              <a:lnSpc>
                <a:spcPct val="90000"/>
              </a:lnSpc>
              <a:buFont typeface="Wingdings" pitchFamily="2" charset="2"/>
              <a:buNone/>
            </a:pPr>
            <a:r>
              <a:rPr lang="th-TH" sz="4800" b="1" dirty="0" smtClean="0">
                <a:latin typeface="Browallia New" pitchFamily="34" charset="-34"/>
                <a:cs typeface="JasmineUPC" pitchFamily="18" charset="-34"/>
              </a:rPr>
              <a:t>นโยบาย  มาตรการ  และวิธีการต่างๆ ที่ฝ่ายบริหารกำหนดหรือนำมาใช้ที่ทำให้มั่นใจได้ว่า  การจัดการความเสี่ยงที่จะทำขึ้นได้ถูกนำไปปฏิบัติอย่างทั่วถึงทั้งองค์กรอย่างเหมาะสม</a:t>
            </a:r>
          </a:p>
        </p:txBody>
      </p:sp>
      <p:sp>
        <p:nvSpPr>
          <p:cNvPr id="136196" name="Line 4"/>
          <p:cNvSpPr>
            <a:spLocks noChangeShapeType="1"/>
          </p:cNvSpPr>
          <p:nvPr/>
        </p:nvSpPr>
        <p:spPr bwMode="auto">
          <a:xfrm>
            <a:off x="0" y="1989138"/>
            <a:ext cx="91440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1042988" y="214290"/>
            <a:ext cx="6958036" cy="1054123"/>
          </a:xfrm>
          <a:prstGeom prst="rect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h-TH" sz="4000" b="1" dirty="0">
                <a:latin typeface="Browallia New" pitchFamily="34" charset="-34"/>
              </a:rPr>
              <a:t>สารสนเทศและการสื่อสาร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b="1" dirty="0">
                <a:latin typeface="Comic Sans MS" pitchFamily="66" charset="0"/>
              </a:rPr>
              <a:t>(Information and Communication)</a:t>
            </a:r>
            <a:endParaRPr lang="th-TH" sz="2800" b="1" dirty="0">
              <a:latin typeface="Comic Sans MS" pitchFamily="66" charset="0"/>
            </a:endParaRP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285720" y="1905000"/>
            <a:ext cx="8572559" cy="44529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indent="1077913" algn="thaiDist"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th-TH" sz="4800" b="1" dirty="0">
                <a:solidFill>
                  <a:schemeClr val="tx1"/>
                </a:solidFill>
                <a:latin typeface="Browallia New" pitchFamily="34" charset="-34"/>
              </a:rPr>
              <a:t>การระบุสารสนเทศที่จำเป็นทั้งจากแหล่งข้อมูลภายในและภายนอกองค์กร  และมีระบบการสื่อสารไปถึงบุคลากรในองค์กร  เพื่อให้สามารถปฏิบัติงานตามหน้าที่ความรับผิดชอบได้อย่างถูกต้อง</a:t>
            </a:r>
          </a:p>
        </p:txBody>
      </p:sp>
      <p:sp>
        <p:nvSpPr>
          <p:cNvPr id="138244" name="Line 4"/>
          <p:cNvSpPr>
            <a:spLocks noChangeShapeType="1"/>
          </p:cNvSpPr>
          <p:nvPr/>
        </p:nvSpPr>
        <p:spPr bwMode="auto">
          <a:xfrm>
            <a:off x="0" y="1628775"/>
            <a:ext cx="91440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857224" y="285728"/>
            <a:ext cx="7848600" cy="701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ทำไมส่วนราชการต้องมีการบริหารความเสี่ยง </a:t>
            </a: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?</a:t>
            </a: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1000100" y="1357298"/>
            <a:ext cx="7593012" cy="48013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541338" indent="-541338">
              <a:lnSpc>
                <a:spcPct val="10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!"/>
              <a:tabLst>
                <a:tab pos="541338" algn="l"/>
              </a:tabLst>
            </a:pPr>
            <a:r>
              <a:rPr lang="th-TH" sz="3600" b="1" dirty="0">
                <a:latin typeface="TH SarabunIT๙" pitchFamily="34" charset="-34"/>
                <a:cs typeface="TH SarabunIT๙" pitchFamily="34" charset="-34"/>
                <a:sym typeface="Wingdings" pitchFamily="2" charset="2"/>
              </a:rPr>
              <a:t>สอดคล้องกับหลักการบริหารกิจการบ้านเมืองที่ดี</a:t>
            </a:r>
          </a:p>
          <a:p>
            <a:pPr marL="541338" indent="-541338">
              <a:lnSpc>
                <a:spcPct val="10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!"/>
              <a:tabLst>
                <a:tab pos="541338" algn="l"/>
              </a:tabLst>
            </a:pPr>
            <a:r>
              <a:rPr lang="th-TH" sz="3600" b="1" dirty="0">
                <a:latin typeface="TH SarabunIT๙" pitchFamily="34" charset="-34"/>
                <a:cs typeface="TH SarabunIT๙" pitchFamily="34" charset="-34"/>
                <a:sym typeface="Wingdings" pitchFamily="2" charset="2"/>
              </a:rPr>
              <a:t>เป็นส่วนหนึ่งของการบริหารเชิงกลยุทธ์  คำรับรองการปฏิบัติราชการ และมาตรฐานการควบคุมภายใน</a:t>
            </a:r>
          </a:p>
          <a:p>
            <a:pPr marL="541338" indent="-541338">
              <a:lnSpc>
                <a:spcPct val="10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!"/>
              <a:tabLst>
                <a:tab pos="541338" algn="l"/>
              </a:tabLst>
            </a:pPr>
            <a:r>
              <a:rPr lang="th-TH" sz="3600" b="1" dirty="0">
                <a:latin typeface="TH SarabunIT๙" pitchFamily="34" charset="-34"/>
                <a:cs typeface="TH SarabunIT๙" pitchFamily="34" charset="-34"/>
                <a:sym typeface="Wingdings" pitchFamily="2" charset="2"/>
              </a:rPr>
              <a:t>เพิ่มโอกาสและช่วยให้องค์กรสามารถบรรลุเป้าหมายและ</a:t>
            </a:r>
            <a:r>
              <a:rPr lang="th-TH" sz="3600" b="1" dirty="0" err="1">
                <a:latin typeface="TH SarabunIT๙" pitchFamily="34" charset="-34"/>
                <a:cs typeface="TH SarabunIT๙" pitchFamily="34" charset="-34"/>
                <a:sym typeface="Wingdings" pitchFamily="2" charset="2"/>
              </a:rPr>
              <a:t>พันธ</a:t>
            </a:r>
            <a:r>
              <a:rPr lang="th-TH" sz="3600" b="1" dirty="0">
                <a:latin typeface="TH SarabunIT๙" pitchFamily="34" charset="-34"/>
                <a:cs typeface="TH SarabunIT๙" pitchFamily="34" charset="-34"/>
                <a:sym typeface="Wingdings" pitchFamily="2" charset="2"/>
              </a:rPr>
              <a:t>กิจที่ตั้งไว้ให้มากยิ่งขึ้น</a:t>
            </a:r>
          </a:p>
          <a:p>
            <a:pPr marL="541338" indent="-541338">
              <a:lnSpc>
                <a:spcPct val="100000"/>
              </a:lnSpc>
              <a:spcBef>
                <a:spcPct val="50000"/>
              </a:spcBef>
              <a:buClrTx/>
              <a:buSzTx/>
              <a:buFont typeface="Wingdings" pitchFamily="2" charset="2"/>
              <a:buChar char="!"/>
              <a:tabLst>
                <a:tab pos="541338" algn="l"/>
              </a:tabLst>
            </a:pPr>
            <a:r>
              <a:rPr lang="th-TH" sz="3600" b="1" dirty="0">
                <a:latin typeface="TH SarabunIT๙" pitchFamily="34" charset="-34"/>
                <a:cs typeface="TH SarabunIT๙" pitchFamily="34" charset="-34"/>
                <a:sym typeface="Wingdings" pitchFamily="2" charset="2"/>
              </a:rPr>
              <a:t>พัฒนาผลงานขององค์กรให้มีประสิทธิภาพและประสิทธิผล</a:t>
            </a:r>
            <a:endParaRPr lang="en-US" sz="3600" b="1" dirty="0">
              <a:latin typeface="TH SarabunIT๙" pitchFamily="34" charset="-34"/>
              <a:cs typeface="TH SarabunIT๙" pitchFamily="34" charset="-34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1928794" y="188913"/>
            <a:ext cx="3571900" cy="11525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h-TH" sz="4000" b="1" dirty="0">
                <a:latin typeface="Browallia New" pitchFamily="34" charset="-34"/>
              </a:rPr>
              <a:t>การติดตามผล</a:t>
            </a:r>
          </a:p>
          <a:p>
            <a:pPr algn="ctr"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Comic Sans MS" pitchFamily="66" charset="0"/>
              </a:rPr>
              <a:t>(Monitoring)</a:t>
            </a:r>
            <a:endParaRPr lang="th-TH" b="1" dirty="0">
              <a:latin typeface="Comic Sans MS" pitchFamily="66" charset="0"/>
            </a:endParaRPr>
          </a:p>
        </p:txBody>
      </p:sp>
      <p:sp>
        <p:nvSpPr>
          <p:cNvPr id="139267" name="Line 3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285720" y="1916113"/>
            <a:ext cx="8607455" cy="429896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2075" tIns="46038" rIns="92075" bIns="46038"/>
          <a:lstStyle/>
          <a:p>
            <a:pPr indent="1073150" algn="thaiDist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การบริหารความเสี่ยงขององค์กร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จะมีความสมบูรณ์ครบถ้วนได้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   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จะต้องมีการทบทวน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ติดตาม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และปรับปรุงแก้ไขการบริหารความเสี่ยงตามความจำเป็นและเหมาะสม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การติดตามผลสามารถจะบรรลุความสำเร็จ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ได้โดยอาศัยกิจกรรมการจัดการระหว่างการปฏิบัติงานอย่างต่อเนื่อง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(ongoing management activities)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   </a:t>
            </a:r>
            <a:r>
              <a:rPr lang="th-TH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และ/หรือ การประเมินผลอย่างอิสระ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(separate evaluations)  </a:t>
            </a:r>
            <a:endParaRPr lang="en-US" sz="3600" b="1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2000232" y="285728"/>
            <a:ext cx="5286412" cy="1079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กระบวนการบริหารความเสี่ยง</a:t>
            </a:r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2285984" y="2071678"/>
            <a:ext cx="550072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65125" algn="l"/>
              </a:tabLst>
            </a:pP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การกำหนดวัตถุประสงค์</a:t>
            </a: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65125" algn="l"/>
              </a:tabLst>
            </a:pP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การระบุความเสี่ยง</a:t>
            </a: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65125" algn="l"/>
              </a:tabLst>
            </a:pP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การประเมินความเสี่ยง</a:t>
            </a: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65125" algn="l"/>
              </a:tabLst>
            </a:pP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การเลือกวิธีการจัดการความเสี่ยง</a:t>
            </a: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65125" algn="l"/>
              </a:tabLst>
            </a:pP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การติดตามและประเมินผล</a:t>
            </a:r>
          </a:p>
        </p:txBody>
      </p:sp>
      <p:pic>
        <p:nvPicPr>
          <p:cNvPr id="140292" name="Picture 4" descr="CWMNO0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22521">
            <a:off x="539750" y="1916113"/>
            <a:ext cx="1281113" cy="4467225"/>
          </a:xfrm>
          <a:prstGeom prst="rect">
            <a:avLst/>
          </a:prstGeom>
          <a:noFill/>
        </p:spPr>
      </p:pic>
      <p:sp>
        <p:nvSpPr>
          <p:cNvPr id="140293" name="Line 5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323850" y="620713"/>
            <a:ext cx="84963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h-TH" sz="4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แนวทางดำเนินการ</a:t>
            </a:r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323850" y="1989138"/>
            <a:ext cx="8280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25475" indent="-625475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tabLst>
                <a:tab pos="625475" algn="l"/>
              </a:tabLst>
            </a:pPr>
            <a:r>
              <a:rPr lang="th-TH" sz="4400" b="1" dirty="0">
                <a:latin typeface="Arial" charset="0"/>
                <a:sym typeface="Wingdings" pitchFamily="2" charset="2"/>
              </a:rPr>
              <a:t>	มีวิธีการที่หลากหลาย</a:t>
            </a:r>
          </a:p>
          <a:p>
            <a:pPr marL="625475" indent="-625475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tabLst>
                <a:tab pos="625475" algn="l"/>
              </a:tabLst>
            </a:pPr>
            <a:r>
              <a:rPr lang="th-TH" sz="4400" b="1" dirty="0">
                <a:latin typeface="Arial" charset="0"/>
                <a:sym typeface="Wingdings" pitchFamily="2" charset="2"/>
              </a:rPr>
              <a:t>	ขึ้นอยู่กับความพร้อม ขนาด และความซับซ้อนขององค์กร</a:t>
            </a:r>
          </a:p>
          <a:p>
            <a:pPr marL="625475" indent="-625475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tabLst>
                <a:tab pos="625475" algn="l"/>
              </a:tabLst>
            </a:pPr>
            <a:r>
              <a:rPr lang="th-TH" sz="4400" b="1" dirty="0">
                <a:latin typeface="Arial" charset="0"/>
                <a:sym typeface="Wingdings" pitchFamily="2" charset="2"/>
              </a:rPr>
              <a:t>	จัดให้มีบรรยากาศและวัฒนธรรมที่สนับสนุนการบริหารความเสี่ยง</a:t>
            </a:r>
          </a:p>
        </p:txBody>
      </p:sp>
      <p:sp>
        <p:nvSpPr>
          <p:cNvPr id="141316" name="Line 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1116013" y="44450"/>
            <a:ext cx="6911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h-TH" sz="3200" b="1" dirty="0">
                <a:latin typeface="Comic Sans MS" pitchFamily="66" charset="0"/>
              </a:rPr>
              <a:t>ความเสี่ยง  การควบคุม  การบริหารความเสี่ยง</a:t>
            </a: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250825" y="908050"/>
            <a:ext cx="2665413" cy="719138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chemeClr val="bg1"/>
              </a:gs>
              <a:gs pos="100000">
                <a:srgbClr val="CCFF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h-TH" sz="2400" b="1">
                <a:latin typeface="Comic Sans MS" pitchFamily="66" charset="0"/>
              </a:rPr>
              <a:t>เป้าหมาย/วัตถุประสงค์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h-TH" sz="2400" b="1">
                <a:latin typeface="Comic Sans MS" pitchFamily="66" charset="0"/>
              </a:rPr>
              <a:t>สอดรับกับภารกิจของหน่วยงาน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250825" y="1989138"/>
            <a:ext cx="2665413" cy="719137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50000">
                <a:schemeClr val="bg1"/>
              </a:gs>
              <a:gs pos="100000">
                <a:srgbClr val="00FF00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h-TH" sz="2400" b="1">
                <a:latin typeface="Comic Sans MS" pitchFamily="66" charset="0"/>
              </a:rPr>
              <a:t>สอบทาน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h-TH" sz="2400" b="1">
                <a:latin typeface="Comic Sans MS" pitchFamily="66" charset="0"/>
              </a:rPr>
              <a:t>สภาพแวดล้อมการควบคุม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3851275" y="1077913"/>
            <a:ext cx="2468563" cy="503237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50000">
                <a:schemeClr val="bg1"/>
              </a:gs>
              <a:gs pos="100000">
                <a:srgbClr val="FF33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h-TH" sz="2400" b="1">
                <a:latin typeface="Comic Sans MS" pitchFamily="66" charset="0"/>
              </a:rPr>
              <a:t>ระบุปัจจัยเสี่ยง</a:t>
            </a:r>
            <a:endParaRPr lang="en-US" sz="2400" b="1">
              <a:latin typeface="Comic Sans MS" pitchFamily="66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698875" y="2000250"/>
            <a:ext cx="2736850" cy="1081088"/>
            <a:chOff x="2336" y="1207"/>
            <a:chExt cx="1724" cy="681"/>
          </a:xfrm>
        </p:grpSpPr>
        <p:sp>
          <p:nvSpPr>
            <p:cNvPr id="143367" name="AutoShape 7"/>
            <p:cNvSpPr>
              <a:spLocks noChangeArrowheads="1"/>
            </p:cNvSpPr>
            <p:nvPr/>
          </p:nvSpPr>
          <p:spPr bwMode="auto">
            <a:xfrm>
              <a:off x="2427" y="1207"/>
              <a:ext cx="1542" cy="681"/>
            </a:xfrm>
            <a:prstGeom prst="flowChartDecision">
              <a:avLst/>
            </a:prstGeom>
            <a:gradFill rotWithShape="1">
              <a:gsLst>
                <a:gs pos="0">
                  <a:srgbClr val="FF3399"/>
                </a:gs>
                <a:gs pos="50000">
                  <a:schemeClr val="bg1"/>
                </a:gs>
                <a:gs pos="100000">
                  <a:srgbClr val="FF3399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 b="1">
                <a:latin typeface="Comic Sans MS" pitchFamily="66" charset="0"/>
              </a:endParaRPr>
            </a:p>
          </p:txBody>
        </p:sp>
        <p:sp>
          <p:nvSpPr>
            <p:cNvPr id="143368" name="Text Box 8"/>
            <p:cNvSpPr txBox="1">
              <a:spLocks noChangeArrowheads="1"/>
            </p:cNvSpPr>
            <p:nvPr/>
          </p:nvSpPr>
          <p:spPr bwMode="auto">
            <a:xfrm>
              <a:off x="2336" y="1282"/>
              <a:ext cx="172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h-TH" sz="2400" b="1">
                  <a:latin typeface="Comic Sans MS" pitchFamily="66" charset="0"/>
                </a:rPr>
                <a:t>วิเคราะห์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h-TH" sz="2400" b="1">
                  <a:latin typeface="Comic Sans MS" pitchFamily="66" charset="0"/>
                </a:rPr>
                <a:t>ระดับความสำคัญ</a:t>
              </a:r>
              <a:endParaRPr lang="en-US" sz="2400" b="1">
                <a:latin typeface="Comic Sans MS" pitchFamily="66" charset="0"/>
              </a:endParaRPr>
            </a:p>
          </p:txBody>
        </p:sp>
      </p:grpSp>
      <p:sp>
        <p:nvSpPr>
          <p:cNvPr id="143369" name="Rectangle 9"/>
          <p:cNvSpPr>
            <a:spLocks noChangeArrowheads="1"/>
          </p:cNvSpPr>
          <p:nvPr/>
        </p:nvSpPr>
        <p:spPr bwMode="auto">
          <a:xfrm>
            <a:off x="7083425" y="2251075"/>
            <a:ext cx="1657350" cy="57467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50000">
                <a:schemeClr val="bg1"/>
              </a:gs>
              <a:gs pos="100000">
                <a:srgbClr val="FF33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h-TH" sz="2400" b="1">
                <a:latin typeface="Comic Sans MS" pitchFamily="66" charset="0"/>
              </a:rPr>
              <a:t>ยอมรับความเสี่ยง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143370" name="Rectangle 10"/>
          <p:cNvSpPr>
            <a:spLocks noChangeArrowheads="1"/>
          </p:cNvSpPr>
          <p:nvPr/>
        </p:nvSpPr>
        <p:spPr bwMode="auto">
          <a:xfrm>
            <a:off x="3813175" y="3513138"/>
            <a:ext cx="2519363" cy="5746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h-TH" sz="2400" b="1">
                <a:latin typeface="Comic Sans MS" pitchFamily="66" charset="0"/>
              </a:rPr>
              <a:t>จัดกิจกรรมการควบคุม</a:t>
            </a:r>
            <a:endParaRPr lang="en-US" sz="2400" b="1">
              <a:latin typeface="Comic Sans MS" pitchFamily="66" charset="0"/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702050" y="4532313"/>
            <a:ext cx="2736850" cy="1081087"/>
            <a:chOff x="2336" y="2855"/>
            <a:chExt cx="1724" cy="681"/>
          </a:xfrm>
        </p:grpSpPr>
        <p:sp>
          <p:nvSpPr>
            <p:cNvPr id="143372" name="AutoShape 12"/>
            <p:cNvSpPr>
              <a:spLocks noChangeArrowheads="1"/>
            </p:cNvSpPr>
            <p:nvPr/>
          </p:nvSpPr>
          <p:spPr bwMode="auto">
            <a:xfrm>
              <a:off x="2427" y="2855"/>
              <a:ext cx="1542" cy="681"/>
            </a:xfrm>
            <a:prstGeom prst="flowChartDecision">
              <a:avLst/>
            </a:prstGeom>
            <a:gradFill rotWithShape="1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 b="1">
                <a:latin typeface="Comic Sans MS" pitchFamily="66" charset="0"/>
              </a:endParaRPr>
            </a:p>
          </p:txBody>
        </p:sp>
        <p:sp>
          <p:nvSpPr>
            <p:cNvPr id="143373" name="Text Box 13"/>
            <p:cNvSpPr txBox="1">
              <a:spLocks noChangeArrowheads="1"/>
            </p:cNvSpPr>
            <p:nvPr/>
          </p:nvSpPr>
          <p:spPr bwMode="auto">
            <a:xfrm>
              <a:off x="2336" y="2957"/>
              <a:ext cx="172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h-TH" sz="2400" b="1">
                  <a:latin typeface="Comic Sans MS" pitchFamily="66" charset="0"/>
                </a:rPr>
                <a:t>วิเคราะห์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th-TH" sz="2400" b="1">
                  <a:latin typeface="Comic Sans MS" pitchFamily="66" charset="0"/>
                </a:rPr>
                <a:t>ความคุ้มค่า</a:t>
              </a:r>
              <a:endParaRPr lang="en-US" sz="2400" b="1">
                <a:latin typeface="Comic Sans MS" pitchFamily="66" charset="0"/>
              </a:endParaRPr>
            </a:p>
          </p:txBody>
        </p:sp>
      </p:grpSp>
      <p:sp>
        <p:nvSpPr>
          <p:cNvPr id="143374" name="Rectangle 14"/>
          <p:cNvSpPr>
            <a:spLocks noChangeArrowheads="1"/>
          </p:cNvSpPr>
          <p:nvPr/>
        </p:nvSpPr>
        <p:spPr bwMode="auto">
          <a:xfrm>
            <a:off x="3811588" y="6092825"/>
            <a:ext cx="2519362" cy="647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h-TH" sz="2000" b="1">
                <a:latin typeface="Comic Sans MS" pitchFamily="66" charset="0"/>
              </a:rPr>
              <a:t>ระบบการควบคุมภายใน</a:t>
            </a:r>
            <a:endParaRPr lang="en-US" sz="2000" b="1">
              <a:latin typeface="Comic Sans MS" pitchFamily="66" charset="0"/>
            </a:endParaRPr>
          </a:p>
        </p:txBody>
      </p:sp>
      <p:sp>
        <p:nvSpPr>
          <p:cNvPr id="143375" name="Line 15"/>
          <p:cNvSpPr>
            <a:spLocks noChangeShapeType="1"/>
          </p:cNvSpPr>
          <p:nvPr/>
        </p:nvSpPr>
        <p:spPr bwMode="auto">
          <a:xfrm>
            <a:off x="5076825" y="561181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76" name="Line 16"/>
          <p:cNvSpPr>
            <a:spLocks noChangeShapeType="1"/>
          </p:cNvSpPr>
          <p:nvPr/>
        </p:nvSpPr>
        <p:spPr bwMode="auto">
          <a:xfrm>
            <a:off x="5076825" y="41021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77" name="Line 17"/>
          <p:cNvSpPr>
            <a:spLocks noChangeShapeType="1"/>
          </p:cNvSpPr>
          <p:nvPr/>
        </p:nvSpPr>
        <p:spPr bwMode="auto">
          <a:xfrm>
            <a:off x="5076825" y="31067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78" name="Line 18"/>
          <p:cNvSpPr>
            <a:spLocks noChangeShapeType="1"/>
          </p:cNvSpPr>
          <p:nvPr/>
        </p:nvSpPr>
        <p:spPr bwMode="auto">
          <a:xfrm>
            <a:off x="5064125" y="16065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79" name="Rectangle 19"/>
          <p:cNvSpPr>
            <a:spLocks noChangeArrowheads="1"/>
          </p:cNvSpPr>
          <p:nvPr/>
        </p:nvSpPr>
        <p:spPr bwMode="auto">
          <a:xfrm>
            <a:off x="236538" y="4762500"/>
            <a:ext cx="2735262" cy="647700"/>
          </a:xfrm>
          <a:prstGeom prst="rect">
            <a:avLst/>
          </a:prstGeom>
          <a:gradFill rotWithShape="1">
            <a:gsLst>
              <a:gs pos="0">
                <a:srgbClr val="C7B3FF"/>
              </a:gs>
              <a:gs pos="50000">
                <a:schemeClr val="bg1"/>
              </a:gs>
              <a:gs pos="100000">
                <a:srgbClr val="C7B3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h-TH" sz="2400" b="1">
                <a:latin typeface="Comic Sans MS" pitchFamily="66" charset="0"/>
              </a:rPr>
              <a:t>กลยุทธ์การบริหารความเสี่ยง</a:t>
            </a:r>
            <a:endParaRPr lang="en-US" sz="2400" b="1">
              <a:latin typeface="Comic Sans MS" pitchFamily="66" charset="0"/>
            </a:endParaRPr>
          </a:p>
        </p:txBody>
      </p:sp>
      <p:sp>
        <p:nvSpPr>
          <p:cNvPr id="143380" name="Line 20"/>
          <p:cNvSpPr>
            <a:spLocks noChangeShapeType="1"/>
          </p:cNvSpPr>
          <p:nvPr/>
        </p:nvSpPr>
        <p:spPr bwMode="auto">
          <a:xfrm>
            <a:off x="2974975" y="50720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81" name="Line 21"/>
          <p:cNvSpPr>
            <a:spLocks noChangeShapeType="1"/>
          </p:cNvSpPr>
          <p:nvPr/>
        </p:nvSpPr>
        <p:spPr bwMode="auto">
          <a:xfrm>
            <a:off x="2916238" y="11255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82" name="Line 22"/>
          <p:cNvSpPr>
            <a:spLocks noChangeShapeType="1"/>
          </p:cNvSpPr>
          <p:nvPr/>
        </p:nvSpPr>
        <p:spPr bwMode="auto">
          <a:xfrm>
            <a:off x="2916238" y="220503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83" name="Line 23"/>
          <p:cNvSpPr>
            <a:spLocks noChangeShapeType="1"/>
          </p:cNvSpPr>
          <p:nvPr/>
        </p:nvSpPr>
        <p:spPr bwMode="auto">
          <a:xfrm>
            <a:off x="3276600" y="1125538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84" name="Line 24"/>
          <p:cNvSpPr>
            <a:spLocks noChangeShapeType="1"/>
          </p:cNvSpPr>
          <p:nvPr/>
        </p:nvSpPr>
        <p:spPr bwMode="auto">
          <a:xfrm>
            <a:off x="3276600" y="1341438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85" name="Line 25"/>
          <p:cNvSpPr>
            <a:spLocks noChangeShapeType="1"/>
          </p:cNvSpPr>
          <p:nvPr/>
        </p:nvSpPr>
        <p:spPr bwMode="auto">
          <a:xfrm>
            <a:off x="6275388" y="254317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386" name="Text Box 26"/>
          <p:cNvSpPr txBox="1">
            <a:spLocks noChangeArrowheads="1"/>
          </p:cNvSpPr>
          <p:nvPr/>
        </p:nvSpPr>
        <p:spPr bwMode="auto">
          <a:xfrm>
            <a:off x="5867400" y="2060575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h-TH" sz="2000" dirty="0">
                <a:latin typeface="Comic Sans MS" pitchFamily="66" charset="0"/>
              </a:rPr>
              <a:t>ไม่มีนัยสำคัญ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43387" name="Text Box 27"/>
          <p:cNvSpPr txBox="1">
            <a:spLocks noChangeArrowheads="1"/>
          </p:cNvSpPr>
          <p:nvPr/>
        </p:nvSpPr>
        <p:spPr bwMode="auto">
          <a:xfrm>
            <a:off x="4932363" y="3062288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h-TH" sz="2000" dirty="0">
                <a:latin typeface="Comic Sans MS" pitchFamily="66" charset="0"/>
              </a:rPr>
              <a:t>มีนัยสำคัญ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43388" name="Text Box 28"/>
          <p:cNvSpPr txBox="1">
            <a:spLocks noChangeArrowheads="1"/>
          </p:cNvSpPr>
          <p:nvPr/>
        </p:nvSpPr>
        <p:spPr bwMode="auto">
          <a:xfrm>
            <a:off x="4932363" y="5654675"/>
            <a:ext cx="790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h-TH" sz="2400" b="1" dirty="0">
                <a:latin typeface="Comic Sans MS" pitchFamily="66" charset="0"/>
              </a:rPr>
              <a:t>ใช่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143389" name="Text Box 29"/>
          <p:cNvSpPr txBox="1">
            <a:spLocks noChangeArrowheads="1"/>
          </p:cNvSpPr>
          <p:nvPr/>
        </p:nvSpPr>
        <p:spPr bwMode="auto">
          <a:xfrm>
            <a:off x="3059113" y="4646613"/>
            <a:ext cx="790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h-TH" sz="2400" b="1">
                <a:latin typeface="Comic Sans MS" pitchFamily="66" charset="0"/>
              </a:rPr>
              <a:t>ไม่ใช่</a:t>
            </a:r>
            <a:endParaRPr lang="en-US" sz="2400" b="1">
              <a:latin typeface="Comic Sans MS" pitchFamily="66" charset="0"/>
            </a:endParaRP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609600" y="2971800"/>
            <a:ext cx="3602038" cy="1439863"/>
            <a:chOff x="384" y="1872"/>
            <a:chExt cx="2269" cy="907"/>
          </a:xfrm>
        </p:grpSpPr>
        <p:sp>
          <p:nvSpPr>
            <p:cNvPr id="143391" name="AutoShape 31"/>
            <p:cNvSpPr>
              <a:spLocks noChangeArrowheads="1"/>
            </p:cNvSpPr>
            <p:nvPr/>
          </p:nvSpPr>
          <p:spPr bwMode="auto">
            <a:xfrm rot="216940">
              <a:off x="384" y="1872"/>
              <a:ext cx="1859" cy="907"/>
            </a:xfrm>
            <a:prstGeom prst="cloudCallout">
              <a:avLst>
                <a:gd name="adj1" fmla="val -39491"/>
                <a:gd name="adj2" fmla="val 74514"/>
              </a:avLst>
            </a:prstGeom>
            <a:gradFill rotWithShape="1">
              <a:gsLst>
                <a:gs pos="0">
                  <a:srgbClr val="C7B3FF"/>
                </a:gs>
                <a:gs pos="50000">
                  <a:schemeClr val="bg1"/>
                </a:gs>
                <a:gs pos="100000">
                  <a:srgbClr val="C7B3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2400">
                <a:latin typeface="Comic Sans MS" pitchFamily="66" charset="0"/>
                <a:cs typeface="Angsana New" pitchFamily="18" charset="-34"/>
              </a:endParaRPr>
            </a:p>
          </p:txBody>
        </p:sp>
        <p:sp>
          <p:nvSpPr>
            <p:cNvPr id="143392" name="Text Box 32"/>
            <p:cNvSpPr txBox="1">
              <a:spLocks noChangeArrowheads="1"/>
            </p:cNvSpPr>
            <p:nvPr/>
          </p:nvSpPr>
          <p:spPr bwMode="auto">
            <a:xfrm>
              <a:off x="747" y="1985"/>
              <a:ext cx="108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Char char="-"/>
                <a:tabLst>
                  <a:tab pos="174625" algn="l"/>
                </a:tabLst>
              </a:pPr>
              <a:r>
                <a:rPr lang="th-TH" sz="2400" b="1">
                  <a:latin typeface="Comic Sans MS" pitchFamily="66" charset="0"/>
                </a:rPr>
                <a:t>	</a:t>
              </a:r>
              <a:r>
                <a:rPr lang="th-TH" sz="2400" b="1" i="1">
                  <a:latin typeface="Comic Sans MS" pitchFamily="66" charset="0"/>
                </a:rPr>
                <a:t>หลีกเลี่ยงไม่ทำ</a:t>
              </a:r>
              <a:endParaRPr lang="en-US" sz="2400" b="1" i="1">
                <a:latin typeface="Comic Sans MS" pitchFamily="66" charset="0"/>
              </a:endParaRPr>
            </a:p>
          </p:txBody>
        </p:sp>
        <p:sp>
          <p:nvSpPr>
            <p:cNvPr id="143393" name="Text Box 33"/>
            <p:cNvSpPr txBox="1">
              <a:spLocks noChangeArrowheads="1"/>
            </p:cNvSpPr>
            <p:nvPr/>
          </p:nvSpPr>
          <p:spPr bwMode="auto">
            <a:xfrm>
              <a:off x="576" y="2400"/>
              <a:ext cx="177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  <a:tabLst>
                  <a:tab pos="174625" algn="l"/>
                </a:tabLst>
              </a:pPr>
              <a:r>
                <a:rPr lang="th-TH" sz="2400" b="1" i="1">
                  <a:latin typeface="Comic Sans MS" pitchFamily="66" charset="0"/>
                </a:rPr>
                <a:t>-โอน/กระจายความเสี่ยง</a:t>
              </a:r>
              <a:endParaRPr lang="en-US" sz="2400" b="1" i="1">
                <a:latin typeface="Comic Sans MS" pitchFamily="66" charset="0"/>
              </a:endParaRPr>
            </a:p>
          </p:txBody>
        </p:sp>
        <p:sp>
          <p:nvSpPr>
            <p:cNvPr id="143394" name="Text Box 34"/>
            <p:cNvSpPr txBox="1">
              <a:spLocks noChangeArrowheads="1"/>
            </p:cNvSpPr>
            <p:nvPr/>
          </p:nvSpPr>
          <p:spPr bwMode="auto">
            <a:xfrm>
              <a:off x="611" y="2197"/>
              <a:ext cx="204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Char char="-"/>
                <a:tabLst>
                  <a:tab pos="174625" algn="l"/>
                </a:tabLst>
              </a:pPr>
              <a:r>
                <a:rPr lang="th-TH" sz="2400" b="1">
                  <a:latin typeface="Comic Sans MS" pitchFamily="66" charset="0"/>
                </a:rPr>
                <a:t>	</a:t>
              </a:r>
              <a:r>
                <a:rPr lang="th-TH" sz="2400" b="1" i="1">
                  <a:latin typeface="Comic Sans MS" pitchFamily="66" charset="0"/>
                </a:rPr>
                <a:t>ทำไปแก้ไขตามสถานการณ์</a:t>
              </a: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6551613" y="2852738"/>
            <a:ext cx="2592387" cy="1223962"/>
            <a:chOff x="4127" y="1752"/>
            <a:chExt cx="1633" cy="771"/>
          </a:xfrm>
        </p:grpSpPr>
        <p:sp>
          <p:nvSpPr>
            <p:cNvPr id="143396" name="AutoShape 36"/>
            <p:cNvSpPr>
              <a:spLocks noChangeArrowheads="1"/>
            </p:cNvSpPr>
            <p:nvPr/>
          </p:nvSpPr>
          <p:spPr bwMode="auto">
            <a:xfrm>
              <a:off x="4127" y="1752"/>
              <a:ext cx="1542" cy="771"/>
            </a:xfrm>
            <a:prstGeom prst="cloudCallout">
              <a:avLst>
                <a:gd name="adj1" fmla="val -56097"/>
                <a:gd name="adj2" fmla="val 45718"/>
              </a:avLst>
            </a:prstGeom>
            <a:gradFill rotWithShape="1">
              <a:gsLst>
                <a:gs pos="0">
                  <a:srgbClr val="FFFF99"/>
                </a:gs>
                <a:gs pos="50000">
                  <a:schemeClr val="bg1"/>
                </a:gs>
                <a:gs pos="100000">
                  <a:srgbClr val="FFFF99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latin typeface="Comic Sans MS" pitchFamily="66" charset="0"/>
                <a:cs typeface="Angsana New" pitchFamily="18" charset="-34"/>
              </a:endParaRPr>
            </a:p>
          </p:txBody>
        </p:sp>
        <p:sp>
          <p:nvSpPr>
            <p:cNvPr id="143397" name="Text Box 37"/>
            <p:cNvSpPr txBox="1">
              <a:spLocks noChangeArrowheads="1"/>
            </p:cNvSpPr>
            <p:nvPr/>
          </p:nvSpPr>
          <p:spPr bwMode="auto">
            <a:xfrm>
              <a:off x="4217" y="1933"/>
              <a:ext cx="14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Char char="-"/>
                <a:tabLst>
                  <a:tab pos="174625" algn="l"/>
                </a:tabLst>
              </a:pPr>
              <a:r>
                <a:rPr lang="th-TH" sz="2000" b="1">
                  <a:latin typeface="Comic Sans MS" pitchFamily="66" charset="0"/>
                </a:rPr>
                <a:t>	</a:t>
              </a:r>
              <a:r>
                <a:rPr lang="th-TH" sz="2000" b="1" i="1">
                  <a:latin typeface="Comic Sans MS" pitchFamily="66" charset="0"/>
                </a:rPr>
                <a:t>ลด/ป้องกันความเสี่ยง</a:t>
              </a:r>
              <a:endParaRPr lang="en-US" sz="2000" b="1" i="1">
                <a:latin typeface="Comic Sans MS" pitchFamily="66" charset="0"/>
              </a:endParaRPr>
            </a:p>
          </p:txBody>
        </p:sp>
        <p:sp>
          <p:nvSpPr>
            <p:cNvPr id="143398" name="Text Box 38"/>
            <p:cNvSpPr txBox="1">
              <a:spLocks noChangeArrowheads="1"/>
            </p:cNvSpPr>
            <p:nvPr/>
          </p:nvSpPr>
          <p:spPr bwMode="auto">
            <a:xfrm>
              <a:off x="4217" y="2115"/>
              <a:ext cx="15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Char char="-"/>
                <a:tabLst>
                  <a:tab pos="174625" algn="l"/>
                </a:tabLst>
              </a:pPr>
              <a:r>
                <a:rPr lang="th-TH" sz="2000" b="1">
                  <a:latin typeface="Comic Sans MS" pitchFamily="66" charset="0"/>
                </a:rPr>
                <a:t>	</a:t>
              </a:r>
              <a:r>
                <a:rPr lang="th-TH" sz="2000" b="1" i="1">
                  <a:latin typeface="Comic Sans MS" pitchFamily="66" charset="0"/>
                </a:rPr>
                <a:t>สามารถปฏิบัติได้</a:t>
              </a:r>
              <a:endParaRPr lang="en-US" sz="2000" b="1" i="1">
                <a:latin typeface="Comic Sans MS" pitchFamily="66" charset="0"/>
              </a:endParaRPr>
            </a:p>
          </p:txBody>
        </p:sp>
      </p:grpSp>
      <p:sp>
        <p:nvSpPr>
          <p:cNvPr id="143399" name="Line 39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ext Box 2"/>
          <p:cNvSpPr txBox="1">
            <a:spLocks noChangeArrowheads="1"/>
          </p:cNvSpPr>
          <p:nvPr/>
        </p:nvSpPr>
        <p:spPr bwMode="auto">
          <a:xfrm>
            <a:off x="611188" y="5229225"/>
            <a:ext cx="3743325" cy="1006475"/>
          </a:xfrm>
          <a:prstGeom prst="rect">
            <a:avLst/>
          </a:prstGeom>
          <a:gradFill rotWithShape="1">
            <a:gsLst>
              <a:gs pos="0">
                <a:srgbClr val="33CC33"/>
              </a:gs>
              <a:gs pos="50000">
                <a:schemeClr val="bg1"/>
              </a:gs>
              <a:gs pos="100000">
                <a:srgbClr val="33CC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th-TH" sz="3600" b="1">
                <a:latin typeface="Arial" pitchFamily="34" charset="0"/>
              </a:rPr>
              <a:t>การควบคุมภายใน</a:t>
            </a:r>
            <a:r>
              <a:rPr lang="th-TH" sz="2800">
                <a:latin typeface="Arial" pitchFamily="34" charset="0"/>
                <a:cs typeface="Angsana New" pitchFamily="18" charset="-34"/>
              </a:rPr>
              <a:t> </a:t>
            </a:r>
            <a:r>
              <a:rPr lang="en-US" sz="2400" b="1">
                <a:latin typeface="Comic Sans MS" pitchFamily="66" charset="0"/>
                <a:cs typeface="Angsana New" pitchFamily="18" charset="-34"/>
              </a:rPr>
              <a:t>(Internal  Control)</a:t>
            </a:r>
            <a:endParaRPr lang="th-TH" sz="2400" b="1">
              <a:latin typeface="Comic Sans MS" pitchFamily="66" charset="0"/>
              <a:cs typeface="Angsana New" pitchFamily="18" charset="-34"/>
            </a:endParaRPr>
          </a:p>
        </p:txBody>
      </p:sp>
      <p:sp>
        <p:nvSpPr>
          <p:cNvPr id="162819" name="AutoShape 3"/>
          <p:cNvSpPr>
            <a:spLocks noChangeArrowheads="1"/>
          </p:cNvSpPr>
          <p:nvPr/>
        </p:nvSpPr>
        <p:spPr bwMode="auto">
          <a:xfrm rot="-3285266">
            <a:off x="2951956" y="2817020"/>
            <a:ext cx="3889375" cy="1223962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1965015882 h 21600"/>
              <a:gd name="T4" fmla="*/ 2147483647 w 21600"/>
              <a:gd name="T5" fmla="*/ 2147483647 h 21600"/>
              <a:gd name="T6" fmla="*/ 2147483647 w 21600"/>
              <a:gd name="T7" fmla="*/ 196501588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latin typeface="Comic Sans MS" pitchFamily="66" charset="0"/>
              <a:cs typeface="Angsana New" pitchFamily="18" charset="-34"/>
            </a:endParaRP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3635375" y="765175"/>
            <a:ext cx="5113338" cy="1006475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50000">
                <a:schemeClr val="bg1"/>
              </a:gs>
              <a:gs pos="100000">
                <a:srgbClr val="3399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th-TH" sz="3600" b="1">
                <a:latin typeface="Arial" pitchFamily="34" charset="0"/>
              </a:rPr>
              <a:t>การบริหารความเสี่ยงองค์กร</a:t>
            </a:r>
            <a:r>
              <a:rPr lang="th-TH" sz="2800">
                <a:latin typeface="Arial" pitchFamily="34" charset="0"/>
                <a:cs typeface="Angsana New" pitchFamily="18" charset="-34"/>
              </a:rPr>
              <a:t> </a:t>
            </a:r>
            <a:r>
              <a:rPr lang="en-US" sz="2400" b="1">
                <a:latin typeface="Comic Sans MS" pitchFamily="66" charset="0"/>
                <a:cs typeface="Angsana New" pitchFamily="18" charset="-34"/>
              </a:rPr>
              <a:t>(Enterprise Risk Management)</a:t>
            </a:r>
            <a:endParaRPr lang="th-TH" sz="2400" b="1">
              <a:latin typeface="Comic Sans MS" pitchFamily="66" charset="0"/>
              <a:cs typeface="Angsana New" pitchFamily="18" charset="-34"/>
            </a:endParaRPr>
          </a:p>
        </p:txBody>
      </p:sp>
      <p:sp>
        <p:nvSpPr>
          <p:cNvPr id="228357" name="AutoShape 5"/>
          <p:cNvSpPr>
            <a:spLocks noChangeArrowheads="1"/>
          </p:cNvSpPr>
          <p:nvPr/>
        </p:nvSpPr>
        <p:spPr bwMode="auto">
          <a:xfrm>
            <a:off x="323850" y="1341438"/>
            <a:ext cx="3313113" cy="2808287"/>
          </a:xfrm>
          <a:prstGeom prst="irregularSeal1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ngsana New" pitchFamily="18" charset="-34"/>
              </a:rPr>
              <a:t>COSO</a:t>
            </a:r>
          </a:p>
        </p:txBody>
      </p:sp>
      <p:pic>
        <p:nvPicPr>
          <p:cNvPr id="162822" name="Picture 6" descr="PEOPO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3213100"/>
            <a:ext cx="3224212" cy="324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642910" y="714356"/>
            <a:ext cx="3289296" cy="526297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87350" algn="l"/>
              </a:tabLst>
            </a:pPr>
            <a:endParaRPr lang="en-US" sz="4800" b="1" dirty="0" smtClean="0">
              <a:solidFill>
                <a:srgbClr val="2409C3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87350" algn="l"/>
              </a:tabLst>
            </a:pPr>
            <a:r>
              <a:rPr lang="en-US" sz="4800" b="1" dirty="0" smtClean="0">
                <a:solidFill>
                  <a:srgbClr val="2409C3"/>
                </a:solidFill>
                <a:latin typeface="TH SarabunIT๙" pitchFamily="34" charset="-34"/>
                <a:cs typeface="TH SarabunIT๙" pitchFamily="34" charset="-34"/>
              </a:rPr>
              <a:t>Strategic</a:t>
            </a:r>
            <a:endParaRPr lang="en-US" sz="4800" b="1" dirty="0">
              <a:solidFill>
                <a:srgbClr val="2409C3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87350" algn="l"/>
              </a:tabLst>
            </a:pPr>
            <a:r>
              <a:rPr lang="en-US" sz="4800" b="1" dirty="0">
                <a:solidFill>
                  <a:srgbClr val="2409C3"/>
                </a:solidFill>
                <a:latin typeface="TH SarabunIT๙" pitchFamily="34" charset="-34"/>
                <a:cs typeface="TH SarabunIT๙" pitchFamily="34" charset="-34"/>
              </a:rPr>
              <a:t>Operation</a:t>
            </a: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87350" algn="l"/>
              </a:tabLst>
            </a:pPr>
            <a:r>
              <a:rPr lang="en-US" sz="4800" b="1" dirty="0">
                <a:solidFill>
                  <a:srgbClr val="2409C3"/>
                </a:solidFill>
                <a:latin typeface="TH SarabunIT๙" pitchFamily="34" charset="-34"/>
                <a:cs typeface="TH SarabunIT๙" pitchFamily="34" charset="-34"/>
              </a:rPr>
              <a:t>Reporting</a:t>
            </a: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87350" algn="l"/>
              </a:tabLst>
            </a:pPr>
            <a:r>
              <a:rPr lang="en-US" sz="4800" b="1" dirty="0">
                <a:solidFill>
                  <a:srgbClr val="2409C3"/>
                </a:solidFill>
                <a:latin typeface="TH SarabunIT๙" pitchFamily="34" charset="-34"/>
                <a:cs typeface="TH SarabunIT๙" pitchFamily="34" charset="-34"/>
              </a:rPr>
              <a:t>Compliance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4572000" y="642918"/>
            <a:ext cx="4000528" cy="415498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tabLst>
                <a:tab pos="387350" algn="l"/>
              </a:tabLst>
            </a:pPr>
            <a:endParaRPr lang="en-US" sz="4800" b="1" dirty="0">
              <a:solidFill>
                <a:srgbClr val="00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87350" algn="l"/>
              </a:tabLst>
            </a:pPr>
            <a:r>
              <a:rPr lang="en-US" sz="4800" b="1" dirty="0" smtClean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Operation</a:t>
            </a:r>
            <a:endParaRPr lang="en-US" sz="4800" b="1" dirty="0">
              <a:solidFill>
                <a:srgbClr val="00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87350" algn="l"/>
              </a:tabLst>
            </a:pPr>
            <a:r>
              <a:rPr lang="en-US" sz="4800" b="1" dirty="0" smtClean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Reporting </a:t>
            </a:r>
            <a:endParaRPr lang="en-US" sz="4800" b="1" dirty="0">
              <a:solidFill>
                <a:srgbClr val="000000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87350" algn="l"/>
              </a:tabLst>
            </a:pPr>
            <a:r>
              <a:rPr lang="en-US" sz="4800" b="1" dirty="0">
                <a:solidFill>
                  <a:srgbClr val="000000"/>
                </a:solidFill>
                <a:latin typeface="TH SarabunIT๙" pitchFamily="34" charset="-34"/>
                <a:cs typeface="TH SarabunIT๙" pitchFamily="34" charset="-34"/>
              </a:rPr>
              <a:t>Compliance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000100" y="928670"/>
            <a:ext cx="27098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u="sng" dirty="0">
                <a:solidFill>
                  <a:srgbClr val="2409C3"/>
                </a:solidFill>
                <a:latin typeface="Comic Sans MS" pitchFamily="66" charset="0"/>
                <a:cs typeface="Browallia New" pitchFamily="34" charset="-34"/>
              </a:rPr>
              <a:t>COSO : ERM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286380" y="857232"/>
            <a:ext cx="21431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u="sng" dirty="0">
                <a:solidFill>
                  <a:srgbClr val="000000"/>
                </a:solidFill>
                <a:latin typeface="Comic Sans MS" pitchFamily="66" charset="0"/>
                <a:cs typeface="Browallia New" pitchFamily="34" charset="-34"/>
              </a:rPr>
              <a:t>COSO : 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785786" y="0"/>
            <a:ext cx="281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4000" b="1" u="sng" dirty="0">
                <a:solidFill>
                  <a:srgbClr val="2409C3"/>
                </a:solidFill>
                <a:latin typeface="Browallia New" pitchFamily="34" charset="-34"/>
                <a:cs typeface="Browallia New" pitchFamily="34" charset="-34"/>
              </a:rPr>
              <a:t>COSO : ERM</a:t>
            </a:r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0" y="610136"/>
            <a:ext cx="4643438" cy="62478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87350" algn="l"/>
              </a:tabLst>
            </a:pPr>
            <a:r>
              <a:rPr lang="en-US" sz="32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Internal  Environment</a:t>
            </a: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87350" algn="l"/>
              </a:tabLst>
            </a:pPr>
            <a:r>
              <a:rPr lang="en-US" sz="32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Objective  Setting</a:t>
            </a: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87350" algn="l"/>
              </a:tabLst>
            </a:pPr>
            <a:r>
              <a:rPr lang="en-US" sz="32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Event  Identification</a:t>
            </a: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87350" algn="l"/>
              </a:tabLst>
            </a:pPr>
            <a:r>
              <a:rPr lang="en-US" sz="32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Risk  Assessment</a:t>
            </a: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87350" algn="l"/>
              </a:tabLst>
            </a:pPr>
            <a:r>
              <a:rPr lang="en-US" sz="32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Risk  Response</a:t>
            </a: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87350" algn="l"/>
              </a:tabLst>
            </a:pPr>
            <a:r>
              <a:rPr lang="en-US" sz="32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Control  Activities</a:t>
            </a: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87350" algn="l"/>
              </a:tabLst>
            </a:pPr>
            <a:r>
              <a:rPr lang="en-US" sz="3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Information &amp; Communication</a:t>
            </a:r>
            <a:endParaRPr lang="en-US" sz="32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87350" algn="l"/>
              </a:tabLst>
            </a:pPr>
            <a:r>
              <a:rPr lang="en-US" sz="32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Monitoring</a:t>
            </a: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5214942" y="0"/>
            <a:ext cx="281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4000" b="1" u="sng" dirty="0">
                <a:solidFill>
                  <a:srgbClr val="000000"/>
                </a:solidFill>
                <a:latin typeface="Browallia New" pitchFamily="34" charset="-34"/>
                <a:cs typeface="Browallia New" pitchFamily="34" charset="-34"/>
              </a:rPr>
              <a:t>COSO : IC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4786282" y="610136"/>
            <a:ext cx="4357718" cy="62478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87350" algn="l"/>
              </a:tabLst>
            </a:pPr>
            <a:r>
              <a:rPr lang="en-US" sz="32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Control  </a:t>
            </a:r>
            <a:r>
              <a:rPr lang="en-US" sz="32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Environment</a:t>
            </a:r>
            <a:endParaRPr lang="en-US" sz="3200" b="1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87350" algn="l"/>
              </a:tabLst>
            </a:pPr>
            <a:endParaRPr lang="en-US" sz="3200" b="1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87350" algn="l"/>
              </a:tabLst>
            </a:pPr>
            <a:endParaRPr lang="en-US" sz="3200" b="1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87350" algn="l"/>
              </a:tabLst>
            </a:pPr>
            <a:r>
              <a:rPr lang="en-US" sz="32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Risk  Assessment</a:t>
            </a: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87350" algn="l"/>
              </a:tabLst>
            </a:pPr>
            <a:endParaRPr lang="en-US" sz="3200" b="1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87350" algn="l"/>
              </a:tabLst>
            </a:pPr>
            <a:r>
              <a:rPr lang="en-US" sz="32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Control  Activities</a:t>
            </a: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87350" algn="l"/>
              </a:tabLst>
            </a:pPr>
            <a:r>
              <a:rPr lang="en-US" sz="32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Information &amp; Communication</a:t>
            </a:r>
            <a:endParaRPr lang="en-US" sz="3200" b="1" dirty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  <a:p>
            <a:pPr marL="533400" indent="-533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AutoNum type="arabicPeriod"/>
              <a:tabLst>
                <a:tab pos="387350" algn="l"/>
              </a:tabLst>
            </a:pPr>
            <a:r>
              <a:rPr lang="en-US" sz="3200" b="1" dirty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Monitoring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Oval 2"/>
          <p:cNvSpPr>
            <a:spLocks noChangeArrowheads="1"/>
          </p:cNvSpPr>
          <p:nvPr/>
        </p:nvSpPr>
        <p:spPr bwMode="auto">
          <a:xfrm>
            <a:off x="2916238" y="2781300"/>
            <a:ext cx="3384550" cy="1439863"/>
          </a:xfrm>
          <a:prstGeom prst="ellipse">
            <a:avLst/>
          </a:prstGeom>
          <a:gradFill rotWithShape="1">
            <a:gsLst>
              <a:gs pos="0">
                <a:srgbClr val="FF00FF"/>
              </a:gs>
              <a:gs pos="50000">
                <a:schemeClr val="bg1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h-TH" sz="3600" b="1">
                <a:latin typeface="Arial" charset="0"/>
              </a:rPr>
              <a:t>ปัจจัยสู่ความสำเร็จ</a:t>
            </a:r>
          </a:p>
        </p:txBody>
      </p:sp>
      <p:pic>
        <p:nvPicPr>
          <p:cNvPr id="142339" name="Picture 3" descr="PEOPO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836613"/>
            <a:ext cx="1976437" cy="1939925"/>
          </a:xfrm>
          <a:prstGeom prst="rect">
            <a:avLst/>
          </a:prstGeom>
          <a:noFill/>
        </p:spPr>
      </p:pic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2916238" y="260350"/>
            <a:ext cx="3492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h-TH" sz="2800" b="1">
                <a:latin typeface="Arial" charset="0"/>
              </a:rPr>
              <a:t>การสนับสนุนจากผู้บริหาร</a:t>
            </a:r>
          </a:p>
        </p:txBody>
      </p:sp>
      <p:pic>
        <p:nvPicPr>
          <p:cNvPr id="142341" name="Picture 5" descr="CMENO0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3573463"/>
            <a:ext cx="1727200" cy="1673225"/>
          </a:xfrm>
          <a:prstGeom prst="rect">
            <a:avLst/>
          </a:prstGeom>
          <a:noFill/>
        </p:spPr>
      </p:pic>
      <p:pic>
        <p:nvPicPr>
          <p:cNvPr id="142342" name="Picture 6" descr="PEOPO00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4481513"/>
            <a:ext cx="1576388" cy="1611312"/>
          </a:xfrm>
          <a:prstGeom prst="rect">
            <a:avLst/>
          </a:prstGeom>
          <a:noFill/>
        </p:spPr>
      </p:pic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5940425" y="5229225"/>
            <a:ext cx="2952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h-TH" sz="2800" b="1">
                <a:latin typeface="Arial" charset="0"/>
              </a:rPr>
              <a:t>การสื่อสารมีประสิทธิผล</a:t>
            </a:r>
          </a:p>
        </p:txBody>
      </p:sp>
      <p:sp>
        <p:nvSpPr>
          <p:cNvPr id="142344" name="Text Box 8"/>
          <p:cNvSpPr txBox="1">
            <a:spLocks noChangeArrowheads="1"/>
          </p:cNvSpPr>
          <p:nvPr/>
        </p:nvSpPr>
        <p:spPr bwMode="auto">
          <a:xfrm>
            <a:off x="179388" y="5229225"/>
            <a:ext cx="2952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h-TH" sz="2800" b="1">
                <a:latin typeface="Arial" charset="0"/>
              </a:rPr>
              <a:t>การดำเนินการต่อเนื่อง</a:t>
            </a:r>
          </a:p>
        </p:txBody>
      </p:sp>
      <p:sp>
        <p:nvSpPr>
          <p:cNvPr id="142345" name="Text Box 9"/>
          <p:cNvSpPr txBox="1">
            <a:spLocks noChangeArrowheads="1"/>
          </p:cNvSpPr>
          <p:nvPr/>
        </p:nvSpPr>
        <p:spPr bwMode="auto">
          <a:xfrm>
            <a:off x="6443663" y="2708275"/>
            <a:ext cx="2376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h-TH" sz="2800" b="1">
                <a:latin typeface="Arial" charset="0"/>
              </a:rPr>
              <a:t>ความรับผิดชอบ</a:t>
            </a:r>
          </a:p>
        </p:txBody>
      </p:sp>
      <p:sp>
        <p:nvSpPr>
          <p:cNvPr id="142346" name="Text Box 10"/>
          <p:cNvSpPr txBox="1">
            <a:spLocks noChangeArrowheads="1"/>
          </p:cNvSpPr>
          <p:nvPr/>
        </p:nvSpPr>
        <p:spPr bwMode="auto">
          <a:xfrm>
            <a:off x="2771775" y="6092825"/>
            <a:ext cx="3492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h-TH" sz="2800" b="1">
                <a:latin typeface="Arial" charset="0"/>
              </a:rPr>
              <a:t>การวัดและติดตามผล</a:t>
            </a:r>
          </a:p>
        </p:txBody>
      </p:sp>
      <p:sp>
        <p:nvSpPr>
          <p:cNvPr id="142347" name="Text Box 11"/>
          <p:cNvSpPr txBox="1">
            <a:spLocks noChangeArrowheads="1"/>
          </p:cNvSpPr>
          <p:nvPr/>
        </p:nvSpPr>
        <p:spPr bwMode="auto">
          <a:xfrm>
            <a:off x="323850" y="2709863"/>
            <a:ext cx="252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h-TH" sz="2800" b="1">
                <a:latin typeface="Arial" charset="0"/>
              </a:rPr>
              <a:t>เป้าหมายที่ชัดเจน</a:t>
            </a:r>
          </a:p>
        </p:txBody>
      </p:sp>
      <p:pic>
        <p:nvPicPr>
          <p:cNvPr id="142348" name="Picture 12" descr="MENO00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08400" y="836613"/>
            <a:ext cx="1944688" cy="1616075"/>
          </a:xfrm>
          <a:prstGeom prst="rect">
            <a:avLst/>
          </a:prstGeom>
          <a:noFill/>
        </p:spPr>
      </p:pic>
      <p:pic>
        <p:nvPicPr>
          <p:cNvPr id="142349" name="Picture 13" descr="MENO00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1188" y="3573463"/>
            <a:ext cx="2003425" cy="1616075"/>
          </a:xfrm>
          <a:prstGeom prst="rect">
            <a:avLst/>
          </a:prstGeom>
          <a:noFill/>
        </p:spPr>
      </p:pic>
      <p:pic>
        <p:nvPicPr>
          <p:cNvPr id="142350" name="Picture 14" descr="PEOPL00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29388" y="1012825"/>
            <a:ext cx="2146300" cy="1624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42910" y="571480"/>
            <a:ext cx="7786742" cy="18573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b="1" dirty="0" smtClean="0">
                <a:solidFill>
                  <a:schemeClr val="tx1"/>
                </a:solidFill>
              </a:rPr>
              <a:t>วิธีการวางแผนบริหารความเสี่ยง</a:t>
            </a:r>
            <a:endParaRPr lang="th-TH" sz="60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000372"/>
            <a:ext cx="1815084" cy="1528877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1071538" y="5072074"/>
            <a:ext cx="6786610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 smtClean="0"/>
              <a:t>เปลี่ยน “ความเสี่ยง” เป็น “โอกาส”</a:t>
            </a:r>
            <a:endParaRPr lang="th-TH" sz="48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642910" y="357166"/>
            <a:ext cx="3214710" cy="92869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 b="1" dirty="0" smtClean="0">
              <a:solidFill>
                <a:schemeClr val="tx1"/>
              </a:solidFill>
            </a:endParaRPr>
          </a:p>
          <a:p>
            <a:pPr algn="ctr"/>
            <a:r>
              <a:rPr lang="th-TH" sz="3600" b="1" dirty="0" smtClean="0">
                <a:solidFill>
                  <a:schemeClr val="tx1"/>
                </a:solidFill>
              </a:rPr>
              <a:t>ระบุ</a:t>
            </a:r>
            <a:r>
              <a:rPr lang="th-TH" sz="3600" b="1" dirty="0" smtClean="0">
                <a:solidFill>
                  <a:schemeClr val="tx1"/>
                </a:solidFill>
              </a:rPr>
              <a:t>ความเสี่ยง</a:t>
            </a: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endParaRPr lang="th-TH" sz="36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57224" y="1428736"/>
            <a:ext cx="3214710" cy="7143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</a:rPr>
              <a:t>ประเภทความเสี่ยง</a:t>
            </a:r>
            <a:endParaRPr lang="th-TH" sz="32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000496" y="1643050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000628" y="1142984"/>
            <a:ext cx="1000132" cy="7143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</a:rPr>
              <a:t>ในองค์กร</a:t>
            </a:r>
            <a:endParaRPr lang="th-TH" sz="20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000628" y="2000240"/>
            <a:ext cx="1214446" cy="714380"/>
          </a:xfrm>
          <a:prstGeom prst="ellipse">
            <a:avLst/>
          </a:prstGeom>
          <a:solidFill>
            <a:srgbClr val="FAA0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</a:rPr>
              <a:t>นอกในองค์กร</a:t>
            </a:r>
            <a:endParaRPr lang="th-TH" sz="20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00100" y="2214554"/>
            <a:ext cx="3214710" cy="71438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/>
              <a:t>สาเหตุของความเสี่ยง</a:t>
            </a:r>
            <a:endParaRPr lang="th-TH" sz="32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071934" y="1643050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285852" y="3000372"/>
            <a:ext cx="4643470" cy="71438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</a:rPr>
              <a:t>ผลกระทบที่เกิดจากความเสี่ยง</a:t>
            </a:r>
            <a:endParaRPr lang="th-TH" sz="32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143108" y="3786190"/>
            <a:ext cx="4143404" cy="7143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/>
              <a:t>โอกาสที่จะเกิดความเสี่ยง</a:t>
            </a:r>
            <a:r>
              <a:rPr lang="en-US" sz="3200" dirty="0" smtClean="0"/>
              <a:t> </a:t>
            </a:r>
            <a:endParaRPr lang="th-TH" sz="3200" dirty="0"/>
          </a:p>
        </p:txBody>
      </p:sp>
      <p:sp>
        <p:nvSpPr>
          <p:cNvPr id="14" name="Rounded Rectangle 13"/>
          <p:cNvSpPr/>
          <p:nvPr/>
        </p:nvSpPr>
        <p:spPr>
          <a:xfrm>
            <a:off x="2357422" y="4643446"/>
            <a:ext cx="4929222" cy="71438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200" b="1" dirty="0" smtClean="0">
                <a:solidFill>
                  <a:schemeClr val="tx1"/>
                </a:solidFill>
              </a:rPr>
              <a:t>การจัดการ หรือป้องกันความเสี่ยง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714744" y="5500702"/>
            <a:ext cx="4714908" cy="92869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3600" b="1" dirty="0" smtClean="0"/>
          </a:p>
          <a:p>
            <a:r>
              <a:rPr lang="th-TH" sz="3600" b="1" dirty="0" smtClean="0"/>
              <a:t>การ</a:t>
            </a:r>
            <a:r>
              <a:rPr lang="th-TH" sz="3600" b="1" dirty="0" smtClean="0"/>
              <a:t>ประเมินผลการดำเนินงาน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pic>
        <p:nvPicPr>
          <p:cNvPr id="3074" name="Picture 2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2428868"/>
            <a:ext cx="1827886" cy="15041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6858016" cy="835003"/>
          </a:xfrm>
          <a:solidFill>
            <a:schemeClr val="tx2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cs typeface="JasmineUPC" pitchFamily="18" charset="-34"/>
              </a:rPr>
              <a:t>บทบาทหน้าที่และความรับผิดชอบ</a:t>
            </a:r>
            <a:endParaRPr lang="en-US" sz="3600" dirty="0" smtClean="0">
              <a:solidFill>
                <a:schemeClr val="bg1"/>
              </a:solidFill>
              <a:cs typeface="JasmineUPC" pitchFamily="18" charset="-34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285860"/>
            <a:ext cx="8643998" cy="5214974"/>
          </a:xfr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269875" indent="-269875">
              <a:buClr>
                <a:schemeClr val="tx1"/>
              </a:buClr>
              <a:buFont typeface="Monotype Sorts" pitchFamily="2" charset="2"/>
              <a:buChar char="G"/>
            </a:pPr>
            <a:r>
              <a:rPr lang="th-TH" sz="3600" b="1" u="sng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ทุกคนในองค์กร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  มีความรับผิดชอบต่อการบริหารความเสี่ยงองค์กรที่จะกระทบต่อวัตถุประสงค์หรือเป้าหมายที่รับผิดชอบ</a:t>
            </a:r>
            <a:r>
              <a:rPr lang="en-US" sz="3600" b="1" dirty="0" smtClean="0">
                <a:latin typeface="TH SarabunIT๙" pitchFamily="34" charset="-34"/>
                <a:cs typeface="TH SarabunIT๙" pitchFamily="34" charset="-34"/>
              </a:rPr>
              <a:t>  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โดยสอดคล้องกับคำสั่งและร่างข้อตกลงที่ได้กำหนดไว้</a:t>
            </a:r>
          </a:p>
          <a:p>
            <a:pPr marL="269875" indent="-269875">
              <a:buClr>
                <a:schemeClr val="tx1"/>
              </a:buClr>
              <a:buFont typeface="Monotype Sorts" pitchFamily="2" charset="2"/>
              <a:buChar char="G"/>
            </a:pPr>
            <a:r>
              <a:rPr lang="th-TH" sz="3600" b="1" u="sng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คณะกรรมการ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  มีหน้าที่กำกับดูแลให้มีนโยบายและการบริหารความเสี่ยงที่มีประสิทธิผล</a:t>
            </a:r>
            <a:endParaRPr lang="en-US" sz="36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269875" indent="-269875">
              <a:buClr>
                <a:schemeClr val="tx1"/>
              </a:buClr>
              <a:buFont typeface="Monotype Sorts" pitchFamily="2" charset="2"/>
              <a:buChar char="G"/>
            </a:pPr>
            <a:r>
              <a:rPr lang="th-TH" sz="3600" b="1" u="sng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ผู้บริหารสูงสุด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  มีความรับผิดชอบสูงสุด และรับบทบาทเป็นเจ้าของหรือเจ้าภาพที่จะจัดให้มีกระบวนการบริหารความเสี่ยงที่มีประสิทธิภาพ</a:t>
            </a:r>
            <a:endParaRPr lang="en-US" sz="3600" b="1" dirty="0" smtClean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>
            <a:off x="0" y="1071546"/>
            <a:ext cx="91440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59" name="Picture 3" descr="gtw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071942"/>
            <a:ext cx="1500188" cy="2303463"/>
          </a:xfrm>
          <a:prstGeom prst="rect">
            <a:avLst/>
          </a:prstGeom>
          <a:noFill/>
        </p:spPr>
      </p:pic>
      <p:sp>
        <p:nvSpPr>
          <p:cNvPr id="147460" name="WordArt 4"/>
          <p:cNvSpPr>
            <a:spLocks noChangeArrowheads="1" noChangeShapeType="1" noTextEdit="1"/>
          </p:cNvSpPr>
          <p:nvPr/>
        </p:nvSpPr>
        <p:spPr bwMode="auto">
          <a:xfrm>
            <a:off x="2143108" y="142852"/>
            <a:ext cx="4464000" cy="97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th-TH" sz="3600" b="1" kern="1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Impact"/>
              </a:rPr>
              <a:t>สวัสดีค่ะ</a:t>
            </a:r>
            <a:endParaRPr lang="en-US" sz="3600" b="1" kern="1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Impact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785786" y="2000240"/>
            <a:ext cx="68580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4000" b="1" kern="10" spc="50" dirty="0">
                <a:ln w="11430"/>
                <a:solidFill>
                  <a:srgbClr val="BC3AC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กลุ่ม</a:t>
            </a:r>
            <a:r>
              <a:rPr lang="th-TH" sz="4000" b="1" kern="10" spc="50" dirty="0" smtClean="0">
                <a:ln w="11430"/>
                <a:solidFill>
                  <a:srgbClr val="BC3AC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งานตรวจสอบและกำกับการคลัง </a:t>
            </a:r>
            <a:endParaRPr lang="th-TH" sz="4000" b="1" kern="10" spc="50" dirty="0">
              <a:ln w="11430"/>
              <a:solidFill>
                <a:srgbClr val="BC3AC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ctr">
              <a:defRPr/>
            </a:pPr>
            <a:r>
              <a:rPr lang="th-TH" sz="4000" b="1" kern="10" spc="50" dirty="0">
                <a:ln w="11430"/>
                <a:solidFill>
                  <a:srgbClr val="BC3AC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สำนักงาน</a:t>
            </a:r>
            <a:r>
              <a:rPr lang="th-TH" sz="4000" b="1" kern="10" spc="50" dirty="0" smtClean="0">
                <a:ln w="11430"/>
                <a:solidFill>
                  <a:srgbClr val="BC3AC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คลังเขต 5  </a:t>
            </a:r>
            <a:endParaRPr lang="th-TH" sz="4000" b="1" kern="10" spc="50" dirty="0">
              <a:ln w="11430"/>
              <a:solidFill>
                <a:srgbClr val="BC3AC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ctr">
              <a:defRPr/>
            </a:pPr>
            <a:r>
              <a:rPr lang="th-TH" sz="4000" b="1" kern="10" spc="50" dirty="0" smtClean="0">
                <a:ln w="11430"/>
                <a:solidFill>
                  <a:srgbClr val="BC3AC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 </a:t>
            </a:r>
            <a:endParaRPr lang="th-TH" sz="3200" b="1" kern="10" spc="50" dirty="0">
              <a:ln w="11430"/>
              <a:solidFill>
                <a:srgbClr val="BC3AC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1357298"/>
            <a:ext cx="8001056" cy="50167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69875" indent="-269875">
              <a:buClr>
                <a:schemeClr val="tx1"/>
              </a:buClr>
              <a:buFont typeface="Monotype Sorts" pitchFamily="2" charset="2"/>
              <a:buChar char="G"/>
            </a:pPr>
            <a:r>
              <a:rPr lang="th-TH" sz="3200" b="1" u="sng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ผู้บริหารอื่นๆ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  มีหน้าที่สนับสนุนปรัชญาการบริหารความเสี่ยงองค์กร  ส่งเสริมความร่วมมือต่อระดับความเสี่ยงที่องค์กรยอมรับได้  และจัดการกับความเสี่ยงภายในขอบเขตความรับผิดชอบที่สอดคล้องกับเกณฑ์ความคลาดเคลื่อนของความเสี่ยงที่องค์กรยอมรับได้</a:t>
            </a:r>
            <a:endParaRPr lang="en-US" sz="32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269875" indent="-269875">
              <a:buClr>
                <a:schemeClr val="tx1"/>
              </a:buClr>
              <a:buFont typeface="Monotype Sorts" pitchFamily="2" charset="2"/>
              <a:buChar char="G"/>
            </a:pPr>
            <a:r>
              <a:rPr lang="th-TH" sz="3200" b="1" u="sng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เจ้าหน้าที่ผู้ปฏิบัติงาน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  มีหน้าที่สนับสนุนกระบวนการบริหารความเสี่ยง</a:t>
            </a:r>
            <a:endParaRPr lang="en-US" sz="32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269875" indent="-269875">
              <a:buClr>
                <a:schemeClr val="tx1"/>
              </a:buClr>
              <a:buFont typeface="Monotype Sorts" pitchFamily="2" charset="2"/>
              <a:buChar char="G"/>
            </a:pPr>
            <a:r>
              <a:rPr lang="th-TH" sz="3200" b="1" u="sng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ผู้สอบบัญชีภายนอก/หน่วยงาน/บุคคลอื่นภายนอกองค์กร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32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ไม่มีความรับผิดชอบต่อประสิทธิผลของการบริหารความเสี่ยง</a:t>
            </a:r>
            <a:endParaRPr lang="en-US" sz="3200" b="1" dirty="0" smtClean="0">
              <a:latin typeface="TH SarabunIT๙" pitchFamily="34" charset="-34"/>
              <a:cs typeface="TH SarabunIT๙" pitchFamily="34" charset="-34"/>
            </a:endParaRPr>
          </a:p>
          <a:p>
            <a:pPr marL="269875" indent="-269875">
              <a:buClr>
                <a:schemeClr val="tx1"/>
              </a:buClr>
              <a:buFont typeface="Monotype Sorts" pitchFamily="2" charset="2"/>
              <a:buChar char="G"/>
            </a:pPr>
            <a:r>
              <a:rPr lang="th-TH" sz="3200" b="1" u="sng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ผู้ตรวจสอบภายใน</a:t>
            </a:r>
            <a:r>
              <a:rPr lang="th-TH" sz="3200" b="1" dirty="0" smtClean="0">
                <a:latin typeface="TH SarabunIT๙" pitchFamily="34" charset="-34"/>
                <a:cs typeface="TH SarabunIT๙" pitchFamily="34" charset="-34"/>
              </a:rPr>
              <a:t>  มีหน้าที่สอบทานและประเมินประสิทธิผลของการบริหารความเสี่ยง</a:t>
            </a:r>
            <a:endParaRPr lang="en-US" sz="3200" b="1" dirty="0" smtClean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214414" y="214290"/>
            <a:ext cx="6786610" cy="76358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JasmineUPC" pitchFamily="18" charset="-34"/>
              </a:rPr>
              <a:t>บทบาทหน้าที่และความรับผิดชอบ(ต่อ)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JasmineUPC" pitchFamily="18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1714480" y="285728"/>
            <a:ext cx="5867400" cy="10066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8000" tIns="10800" rIns="18000" bIns="10800" anchor="ctr" anchorCtr="1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h-TH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การบริหารความเสี่ยงองค์กร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(Enterprise Risk Management)</a:t>
            </a:r>
            <a:endParaRPr lang="th-TH" sz="2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357158" y="1643050"/>
            <a:ext cx="8358246" cy="48320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1143000" algn="thaiDist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h-TH" sz="44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กระบวนการที่ปฏิบัติโดยคณะกรรมการ  ผู้บริหาร  และบุคลากรทุกคนในองค์กร  เพื่อช่วยในการกำหนดกลยุทธ์และการดำเนินงาน  ซึ่งกระบวนการบริหารความเสี่ยงได้รับการออกแบบไว้ให้สามารถบ่งชี้เหตุการณ์ที่อาจเกิดขึ้น   เพื่อให้ได้รับความมั่นใจอย่างสมเหตุสมผลในการบรรลุวัตถุประสงค์ที่องค์กรกำหนดไว้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7158" y="1571612"/>
            <a:ext cx="8358246" cy="5072098"/>
          </a:xfrm>
          <a:solidFill>
            <a:schemeClr val="bg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h-TH" sz="4000" b="1" dirty="0" smtClean="0">
                <a:solidFill>
                  <a:schemeClr val="tx1"/>
                </a:solidFill>
                <a:cs typeface="JasmineUPC" pitchFamily="18" charset="-34"/>
              </a:rPr>
              <a:t>เป็นกระบวนการ</a:t>
            </a:r>
          </a:p>
          <a:p>
            <a:pPr>
              <a:lnSpc>
                <a:spcPct val="90000"/>
              </a:lnSpc>
            </a:pPr>
            <a:r>
              <a:rPr lang="th-TH" sz="4000" b="1" dirty="0" smtClean="0">
                <a:solidFill>
                  <a:schemeClr val="tx1"/>
                </a:solidFill>
                <a:cs typeface="JasmineUPC" pitchFamily="18" charset="-34"/>
              </a:rPr>
              <a:t>เกิดจากบุคลากร</a:t>
            </a:r>
          </a:p>
          <a:p>
            <a:pPr>
              <a:lnSpc>
                <a:spcPct val="90000"/>
              </a:lnSpc>
            </a:pPr>
            <a:r>
              <a:rPr lang="th-TH" sz="4000" b="1" dirty="0" smtClean="0">
                <a:solidFill>
                  <a:schemeClr val="tx1"/>
                </a:solidFill>
                <a:cs typeface="JasmineUPC" pitchFamily="18" charset="-34"/>
              </a:rPr>
              <a:t>กำหนดกลยุทธ์องค์กร</a:t>
            </a:r>
          </a:p>
          <a:p>
            <a:pPr>
              <a:lnSpc>
                <a:spcPct val="90000"/>
              </a:lnSpc>
            </a:pPr>
            <a:r>
              <a:rPr lang="th-TH" sz="4000" b="1" dirty="0" smtClean="0">
                <a:solidFill>
                  <a:schemeClr val="tx1"/>
                </a:solidFill>
                <a:cs typeface="JasmineUPC" pitchFamily="18" charset="-34"/>
              </a:rPr>
              <a:t>นำไปใช้ทั่วทั้งองค์กร</a:t>
            </a:r>
          </a:p>
          <a:p>
            <a:pPr>
              <a:lnSpc>
                <a:spcPct val="90000"/>
              </a:lnSpc>
            </a:pPr>
            <a:r>
              <a:rPr lang="th-TH" sz="4000" b="1" dirty="0" smtClean="0">
                <a:solidFill>
                  <a:schemeClr val="tx1"/>
                </a:solidFill>
                <a:cs typeface="JasmineUPC" pitchFamily="18" charset="-34"/>
              </a:rPr>
              <a:t>จัดการความเสี่ยงให้อยู่ในระดับที่ยอมรับได้</a:t>
            </a:r>
          </a:p>
          <a:p>
            <a:pPr>
              <a:lnSpc>
                <a:spcPct val="90000"/>
              </a:lnSpc>
            </a:pPr>
            <a:r>
              <a:rPr lang="th-TH" sz="4000" b="1" dirty="0" smtClean="0">
                <a:solidFill>
                  <a:schemeClr val="tx1"/>
                </a:solidFill>
                <a:cs typeface="JasmineUPC" pitchFamily="18" charset="-34"/>
              </a:rPr>
              <a:t>สร้างความมั่นใจอย่างสมเหตุสมผล</a:t>
            </a:r>
          </a:p>
          <a:p>
            <a:pPr>
              <a:lnSpc>
                <a:spcPct val="90000"/>
              </a:lnSpc>
            </a:pPr>
            <a:r>
              <a:rPr lang="th-TH" sz="4000" b="1" dirty="0" smtClean="0">
                <a:solidFill>
                  <a:schemeClr val="tx1"/>
                </a:solidFill>
                <a:cs typeface="JasmineUPC" pitchFamily="18" charset="-34"/>
              </a:rPr>
              <a:t>บรรลุวัตถุประสงค์</a:t>
            </a: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500034" y="214290"/>
            <a:ext cx="7620000" cy="7191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h-TH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แนวคิดพื้นฐาน </a:t>
            </a:r>
            <a:r>
              <a:rPr 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:- </a:t>
            </a:r>
            <a:r>
              <a:rPr lang="th-TH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การบริหารความเสี่ยง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66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6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36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928662" y="4000504"/>
            <a:ext cx="1714512" cy="150019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Rounded Rectangle 8"/>
          <p:cNvSpPr/>
          <p:nvPr/>
        </p:nvSpPr>
        <p:spPr>
          <a:xfrm>
            <a:off x="6715140" y="3786190"/>
            <a:ext cx="2214578" cy="17859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5984" y="3571876"/>
            <a:ext cx="4679950" cy="2016125"/>
            <a:chOff x="1429" y="1344"/>
            <a:chExt cx="2948" cy="1270"/>
          </a:xfrm>
        </p:grpSpPr>
        <p:pic>
          <p:nvPicPr>
            <p:cNvPr id="114691" name="Picture 3" descr="ARRWC092"/>
            <p:cNvPicPr preferRelativeResize="0"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9" y="1344"/>
              <a:ext cx="2948" cy="1270"/>
            </a:xfrm>
            <a:prstGeom prst="rect">
              <a:avLst/>
            </a:prstGeom>
            <a:noFill/>
          </p:spPr>
        </p:pic>
        <p:sp>
          <p:nvSpPr>
            <p:cNvPr id="114692" name="Text Box 4"/>
            <p:cNvSpPr txBox="1">
              <a:spLocks noChangeArrowheads="1"/>
            </p:cNvSpPr>
            <p:nvPr/>
          </p:nvSpPr>
          <p:spPr bwMode="auto">
            <a:xfrm>
              <a:off x="1429" y="1798"/>
              <a:ext cx="290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h-TH" sz="3600" b="1">
                  <a:solidFill>
                    <a:schemeClr val="bg1"/>
                  </a:solidFill>
                  <a:latin typeface="Arial" charset="0"/>
                </a:rPr>
                <a:t>เหตุการณ์ที่อาจเกิดขึ้น</a:t>
              </a:r>
            </a:p>
          </p:txBody>
        </p:sp>
      </p:grp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1000100" y="4071942"/>
            <a:ext cx="13668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h-TH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เชิงบวก โอกาส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6730970" y="3857628"/>
            <a:ext cx="241303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h-TH" sz="36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เชิงลบ </a:t>
            </a:r>
            <a:endParaRPr lang="th-TH" sz="3600" b="1" dirty="0" smtClean="0">
              <a:solidFill>
                <a:srgbClr val="FF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h-TH" sz="3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ความ</a:t>
            </a:r>
            <a:r>
              <a:rPr lang="th-TH" sz="36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เสี่ยง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928662" y="1643050"/>
            <a:ext cx="662463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tabLst>
                <a:tab pos="628650" algn="l"/>
              </a:tabLst>
            </a:pPr>
            <a:r>
              <a:rPr lang="th-TH" sz="3600" b="1" u="sng" dirty="0">
                <a:latin typeface="Arial" charset="0"/>
              </a:rPr>
              <a:t>วัตถุประสงค์</a:t>
            </a: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tabLst>
                <a:tab pos="628650" algn="l"/>
              </a:tabLst>
            </a:pPr>
            <a:r>
              <a:rPr lang="th-TH" b="1" dirty="0">
                <a:latin typeface="Arial" charset="0"/>
              </a:rPr>
              <a:t>	</a:t>
            </a:r>
            <a:r>
              <a:rPr lang="th-TH" sz="3200" b="1" dirty="0">
                <a:latin typeface="Arial" charset="0"/>
              </a:rPr>
              <a:t>เพื่อช่วยบริหารโอกาสและควบคุมความเสี่ยง</a:t>
            </a:r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928662" y="500042"/>
            <a:ext cx="6553200" cy="631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18000" tIns="10800" rIns="18000" bIns="10800" anchor="ctr" anchorCtr="1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การบริหารความเสี่ยงองค์กร</a:t>
            </a:r>
            <a:endParaRPr lang="th-TH" sz="24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3" grpId="0"/>
      <p:bldP spid="114694" grpId="0"/>
      <p:bldP spid="1146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1428728" y="142852"/>
            <a:ext cx="65532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10800" rIns="18000" bIns="10800" anchor="ctr" anchorCtr="1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h-TH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การบริหารความเสี่ยงองค์กร</a:t>
            </a:r>
            <a:endParaRPr lang="th-TH" sz="2400" b="1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286248" y="1643050"/>
            <a:ext cx="3357586" cy="928693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h-TH" sz="3200" b="1" dirty="0" err="1">
                <a:latin typeface="Arial" charset="0"/>
              </a:rPr>
              <a:t>พันธ</a:t>
            </a:r>
            <a:r>
              <a:rPr lang="th-TH" sz="3200" b="1" dirty="0">
                <a:latin typeface="Arial" charset="0"/>
              </a:rPr>
              <a:t>กิจ</a:t>
            </a:r>
            <a:r>
              <a:rPr lang="th-TH" sz="3200" dirty="0">
                <a:latin typeface="Arial" charset="0"/>
                <a:cs typeface="Angsana New" pitchFamily="18" charset="-34"/>
              </a:rPr>
              <a:t> </a:t>
            </a:r>
            <a:r>
              <a:rPr lang="en-US" sz="3200" b="1" dirty="0">
                <a:latin typeface="Comic Sans MS" pitchFamily="66" charset="0"/>
                <a:cs typeface="Angsana New" pitchFamily="18" charset="-34"/>
              </a:rPr>
              <a:t>(Mission)</a:t>
            </a:r>
            <a:endParaRPr lang="th-TH" sz="3200" b="1" dirty="0">
              <a:latin typeface="Comic Sans MS" pitchFamily="66" charset="0"/>
              <a:cs typeface="Angsana New" pitchFamily="18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82" y="642918"/>
            <a:ext cx="4107215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tabLst>
                <a:tab pos="542925" algn="l"/>
              </a:tabLst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เครื่องมือนำไปสู่การบรรลุ</a:t>
            </a:r>
            <a:r>
              <a:rPr lang="th-TH" sz="2800" b="1" u="sng" dirty="0" smtClean="0">
                <a:solidFill>
                  <a:srgbClr val="0000FF"/>
                </a:solidFill>
                <a:latin typeface="TH SarabunIT๙" pitchFamily="34" charset="-34"/>
                <a:cs typeface="TH SarabunIT๙" pitchFamily="34" charset="-34"/>
              </a:rPr>
              <a:t>วัตถุประสงค์</a:t>
            </a: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en-US" sz="2800" b="1" dirty="0" smtClean="0">
                <a:latin typeface="TH SarabunIT๙" pitchFamily="34" charset="-34"/>
                <a:cs typeface="TH SarabunIT๙" pitchFamily="34" charset="-34"/>
              </a:rPr>
              <a:t>:-</a:t>
            </a:r>
            <a:endParaRPr lang="th-TH" sz="2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472" y="1643050"/>
            <a:ext cx="3701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800" b="1" dirty="0" smtClean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1. ด้านกลยุทธ์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(Strategic)</a:t>
            </a:r>
            <a:endParaRPr lang="th-TH" sz="2800" dirty="0"/>
          </a:p>
        </p:txBody>
      </p:sp>
      <p:sp>
        <p:nvSpPr>
          <p:cNvPr id="7" name="Rectangle 6"/>
          <p:cNvSpPr/>
          <p:nvPr/>
        </p:nvSpPr>
        <p:spPr>
          <a:xfrm>
            <a:off x="500034" y="2571744"/>
            <a:ext cx="45304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800" b="1" dirty="0" smtClean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2. ด้านการดำเนินงาน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  <a:cs typeface="Angsana New" pitchFamily="18" charset="-34"/>
                <a:sym typeface="Wingdings" pitchFamily="2" charset="2"/>
              </a:rPr>
              <a:t>(Operation)</a:t>
            </a:r>
            <a:endParaRPr lang="th-TH" sz="2800" dirty="0"/>
          </a:p>
        </p:txBody>
      </p:sp>
      <p:sp>
        <p:nvSpPr>
          <p:cNvPr id="8" name="Oval 3"/>
          <p:cNvSpPr>
            <a:spLocks noChangeArrowheads="1"/>
          </p:cNvSpPr>
          <p:nvPr/>
        </p:nvSpPr>
        <p:spPr bwMode="auto">
          <a:xfrm>
            <a:off x="4500562" y="2928934"/>
            <a:ext cx="3357586" cy="785818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h-TH" sz="3200" b="1">
                <a:latin typeface="Arial" charset="0"/>
              </a:rPr>
              <a:t>ประสิทธิภาพ/ประสิทธิผล</a:t>
            </a:r>
            <a:endParaRPr lang="th-TH" sz="3200" b="1">
              <a:latin typeface="Comic Sans MS" pitchFamily="66" charset="0"/>
              <a:cs typeface="Angsana New" pitchFamily="18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0034" y="3714752"/>
            <a:ext cx="40687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800" b="1" dirty="0" smtClean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3.ด้านการรายงาน </a:t>
            </a:r>
            <a:r>
              <a:rPr lang="en-US" sz="2800" b="1" dirty="0" smtClean="0">
                <a:solidFill>
                  <a:srgbClr val="0000FF"/>
                </a:solidFill>
                <a:latin typeface="Comic Sans MS" pitchFamily="66" charset="0"/>
                <a:cs typeface="Angsana New" pitchFamily="18" charset="-34"/>
                <a:sym typeface="Wingdings" pitchFamily="2" charset="2"/>
              </a:rPr>
              <a:t>(Reporting)</a:t>
            </a:r>
            <a:endParaRPr lang="th-TH" sz="2800" dirty="0"/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4143372" y="3929066"/>
            <a:ext cx="4214842" cy="777887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h-TH" sz="3600" b="1">
                <a:latin typeface="Arial" charset="0"/>
              </a:rPr>
              <a:t>น่าเชื่อถือ/ครบถ้วน/ทันเวลา</a:t>
            </a:r>
            <a:endParaRPr lang="th-TH" sz="3600" b="1">
              <a:latin typeface="Comic Sans MS" pitchFamily="66" charset="0"/>
              <a:cs typeface="Angsana New" pitchFamily="18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0034" y="4929198"/>
            <a:ext cx="45720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tabLst>
                <a:tab pos="542925" algn="l"/>
              </a:tabLst>
            </a:pPr>
            <a:r>
              <a:rPr lang="th-TH" sz="2400" b="1" dirty="0" smtClean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4. ด้านการปฏิบัติตามกฎ/ระเบียบ/ข้อบังคับ (</a:t>
            </a:r>
            <a:r>
              <a:rPr lang="en-US" sz="2400" b="1" dirty="0" smtClean="0">
                <a:solidFill>
                  <a:srgbClr val="0000FF"/>
                </a:solidFill>
                <a:latin typeface="Comic Sans MS" pitchFamily="66" charset="0"/>
                <a:cs typeface="Angsana New" pitchFamily="18" charset="-34"/>
                <a:sym typeface="Wingdings" pitchFamily="2" charset="2"/>
              </a:rPr>
              <a:t>Compliance)</a:t>
            </a:r>
            <a:endParaRPr lang="en-US" sz="2400" b="1" dirty="0">
              <a:solidFill>
                <a:srgbClr val="0000FF"/>
              </a:solidFill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12" name="Oval 3"/>
          <p:cNvSpPr>
            <a:spLocks noChangeArrowheads="1"/>
          </p:cNvSpPr>
          <p:nvPr/>
        </p:nvSpPr>
        <p:spPr bwMode="auto">
          <a:xfrm>
            <a:off x="4143372" y="5357826"/>
            <a:ext cx="4071966" cy="107157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h-TH" sz="3600" b="1">
                <a:latin typeface="Arial" charset="0"/>
              </a:rPr>
              <a:t>ถูกต้อง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h-TH" sz="3600" b="1">
                <a:latin typeface="Arial" charset="0"/>
              </a:rPr>
              <a:t>ภายใน/ภายนอก</a:t>
            </a:r>
            <a:endParaRPr lang="th-TH" sz="3600" b="1">
              <a:latin typeface="Comic Sans MS" pitchFamily="66" charset="0"/>
              <a:cs typeface="Angsana New" pitchFamily="18" charset="-34"/>
            </a:endParaRPr>
          </a:p>
        </p:txBody>
      </p:sp>
      <p:sp>
        <p:nvSpPr>
          <p:cNvPr id="14" name="Curved Down Arrow 13"/>
          <p:cNvSpPr/>
          <p:nvPr/>
        </p:nvSpPr>
        <p:spPr>
          <a:xfrm rot="2343704">
            <a:off x="4153563" y="1693322"/>
            <a:ext cx="714380" cy="2857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 rot="2343704">
            <a:off x="4867942" y="2550579"/>
            <a:ext cx="714380" cy="2857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 rot="2343704">
            <a:off x="4439315" y="3693588"/>
            <a:ext cx="714380" cy="2857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17" name="Curved Down Arrow 16"/>
          <p:cNvSpPr/>
          <p:nvPr/>
        </p:nvSpPr>
        <p:spPr>
          <a:xfrm rot="2343704">
            <a:off x="4510752" y="4979470"/>
            <a:ext cx="714380" cy="2857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2000232" y="333375"/>
            <a:ext cx="4357718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h-TH" sz="4000" b="1" dirty="0">
                <a:solidFill>
                  <a:srgbClr val="FF0000"/>
                </a:solidFill>
                <a:latin typeface="Arial" charset="0"/>
              </a:rPr>
              <a:t>ประเภทของความเสี่ยง</a:t>
            </a: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323850" y="1468438"/>
            <a:ext cx="8569325" cy="50167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tabLst>
                <a:tab pos="365125" algn="l"/>
              </a:tabLst>
            </a:pPr>
            <a:r>
              <a:rPr lang="th-TH" sz="3200" b="1" dirty="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ความเสี่ยงทางนโยบาย/กลยุทธ์ </a:t>
            </a:r>
            <a:r>
              <a:rPr lang="en-US" sz="2800" b="1" dirty="0">
                <a:solidFill>
                  <a:schemeClr val="tx1"/>
                </a:solidFill>
                <a:latin typeface="Arial" charset="0"/>
                <a:cs typeface="Angsana New" pitchFamily="18" charset="-34"/>
              </a:rPr>
              <a:t>(Policy/Strategic Risk)</a:t>
            </a:r>
            <a:r>
              <a:rPr lang="en-US" sz="2800" b="1" dirty="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 </a:t>
            </a:r>
            <a:endParaRPr lang="th-TH" sz="2800" b="1" dirty="0" smtClean="0">
              <a:solidFill>
                <a:schemeClr val="tx1"/>
              </a:solidFill>
              <a:latin typeface="Arial" charset="0"/>
              <a:sym typeface="Wingdings" pitchFamily="2" charset="2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tabLst>
                <a:tab pos="365125" algn="l"/>
              </a:tabLst>
            </a:pPr>
            <a:r>
              <a:rPr lang="th-TH" sz="3200" b="1" dirty="0" smtClean="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</a:t>
            </a:r>
            <a:r>
              <a:rPr lang="th-TH" sz="3200" b="1" dirty="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ความเสี่ยงทางเศรษฐกิจ/</a:t>
            </a:r>
            <a:r>
              <a:rPr lang="th-TH" sz="3200" b="1" dirty="0" smtClean="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การเมือง</a:t>
            </a:r>
            <a:r>
              <a:rPr lang="en-US" sz="3200" b="1" dirty="0" smtClean="0">
                <a:solidFill>
                  <a:schemeClr val="tx1"/>
                </a:solidFill>
                <a:latin typeface="Arial" charset="0"/>
                <a:cs typeface="Angsana New" pitchFamily="18" charset="-34"/>
                <a:sym typeface="Wingdings" pitchFamily="2" charset="2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Arial" charset="0"/>
                <a:cs typeface="Angsana New" pitchFamily="18" charset="-34"/>
                <a:sym typeface="Wingdings" pitchFamily="2" charset="2"/>
              </a:rPr>
              <a:t>	</a:t>
            </a:r>
            <a:r>
              <a:rPr lang="en-US" sz="2800" b="1" dirty="0">
                <a:solidFill>
                  <a:schemeClr val="tx1"/>
                </a:solidFill>
                <a:latin typeface="Arial" charset="0"/>
                <a:cs typeface="Angsana New" pitchFamily="18" charset="-34"/>
              </a:rPr>
              <a:t>(Economic/Political Risk)</a:t>
            </a:r>
            <a:endParaRPr lang="th-TH" sz="2800" b="1" dirty="0">
              <a:solidFill>
                <a:schemeClr val="tx1"/>
              </a:solidFill>
              <a:latin typeface="Arial" charset="0"/>
              <a:cs typeface="Angsana New" pitchFamily="18" charset="-34"/>
              <a:sym typeface="Wingdings" pitchFamily="2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365125" algn="l"/>
              </a:tabLst>
            </a:pPr>
            <a:r>
              <a:rPr lang="th-TH" sz="3200" b="1" dirty="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</a:t>
            </a:r>
            <a:r>
              <a:rPr lang="th-TH" sz="3200" b="1" dirty="0">
                <a:solidFill>
                  <a:schemeClr val="tx1"/>
                </a:solidFill>
                <a:latin typeface="Arial" charset="0"/>
              </a:rPr>
              <a:t>ความเสี่ยงทางการเงิน</a:t>
            </a:r>
            <a:r>
              <a:rPr lang="th-TH" sz="3200" b="1" dirty="0">
                <a:solidFill>
                  <a:schemeClr val="tx1"/>
                </a:solidFill>
                <a:latin typeface="Arial" charset="0"/>
                <a:cs typeface="Angsana New" pitchFamily="18" charset="-34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Arial" charset="0"/>
                <a:cs typeface="Angsana New" pitchFamily="18" charset="-34"/>
              </a:rPr>
              <a:t>(Financial Risk)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365125" algn="l"/>
              </a:tabLst>
            </a:pPr>
            <a:r>
              <a:rPr lang="th-TH" sz="3200" b="1" dirty="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ความเสี่ยงทางการปฏิบัติงาน</a:t>
            </a:r>
            <a:r>
              <a:rPr lang="th-TH" sz="3200" b="1" dirty="0">
                <a:solidFill>
                  <a:schemeClr val="tx1"/>
                </a:solidFill>
                <a:latin typeface="Arial" charset="0"/>
                <a:cs typeface="Angsana New" pitchFamily="18" charset="-34"/>
                <a:sym typeface="Wingdings" pitchFamily="2" charset="2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Arial" charset="0"/>
                <a:cs typeface="Angsana New" pitchFamily="18" charset="-34"/>
              </a:rPr>
              <a:t>(Operational Risk)</a:t>
            </a:r>
            <a:endParaRPr lang="th-TH" sz="2800" b="1" dirty="0">
              <a:solidFill>
                <a:schemeClr val="tx1"/>
              </a:solidFill>
              <a:latin typeface="Arial" charset="0"/>
              <a:cs typeface="Angsana New" pitchFamily="18" charset="-34"/>
              <a:sym typeface="Wingdings" pitchFamily="2" charset="2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tabLst>
                <a:tab pos="365125" algn="l"/>
              </a:tabLst>
            </a:pPr>
            <a:r>
              <a:rPr lang="th-TH" sz="3200" b="1" dirty="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ความเสี่ยงทางกฎ/ระเบียบ/ข้อบังคับ </a:t>
            </a:r>
            <a:r>
              <a:rPr lang="en-US" sz="2800" b="1" dirty="0">
                <a:solidFill>
                  <a:schemeClr val="tx1"/>
                </a:solidFill>
                <a:latin typeface="Arial" charset="0"/>
                <a:cs typeface="Angsana New" pitchFamily="18" charset="-34"/>
              </a:rPr>
              <a:t>(Regulatory Risk)</a:t>
            </a:r>
            <a:endParaRPr lang="th-TH" sz="2800" b="1" dirty="0">
              <a:solidFill>
                <a:schemeClr val="tx1"/>
              </a:solidFill>
              <a:latin typeface="Arial" charset="0"/>
              <a:sym typeface="Wingdings" pitchFamily="2" charset="2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tabLst>
                <a:tab pos="365125" algn="l"/>
              </a:tabLst>
            </a:pPr>
            <a:r>
              <a:rPr lang="th-TH" sz="3200" b="1" dirty="0">
                <a:solidFill>
                  <a:schemeClr val="tx1"/>
                </a:solidFill>
                <a:latin typeface="Arial" charset="0"/>
                <a:sym typeface="Wingdings" pitchFamily="2" charset="2"/>
              </a:rPr>
              <a:t>ความเสี่ยงทางธรรมชาติ </a:t>
            </a:r>
            <a:r>
              <a:rPr lang="en-US" sz="2800" b="1" dirty="0">
                <a:solidFill>
                  <a:schemeClr val="tx1"/>
                </a:solidFill>
                <a:latin typeface="Arial" charset="0"/>
                <a:cs typeface="Angsana New" pitchFamily="18" charset="-34"/>
              </a:rPr>
              <a:t>(Natural Risk)</a:t>
            </a:r>
            <a:endParaRPr lang="th-TH" sz="2800" b="1" dirty="0">
              <a:solidFill>
                <a:schemeClr val="tx1"/>
              </a:solidFill>
              <a:latin typeface="Arial" charset="0"/>
              <a:cs typeface="Angsana New" pitchFamily="18" charset="-34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tabLst>
                <a:tab pos="365125" algn="l"/>
              </a:tabLst>
            </a:pPr>
            <a:r>
              <a:rPr lang="th-TH" sz="3200" b="1" dirty="0">
                <a:solidFill>
                  <a:schemeClr val="tx1"/>
                </a:solidFill>
                <a:latin typeface="Arial" charset="0"/>
                <a:cs typeface="Angsana New" pitchFamily="18" charset="-34"/>
              </a:rPr>
              <a:t>	ฯลฯ</a:t>
            </a:r>
          </a:p>
        </p:txBody>
      </p:sp>
      <p:sp>
        <p:nvSpPr>
          <p:cNvPr id="126980" name="Line 4"/>
          <p:cNvSpPr>
            <a:spLocks noChangeShapeType="1"/>
          </p:cNvSpPr>
          <p:nvPr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animBg="1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1118</Words>
  <Application>Microsoft Office PowerPoint</Application>
  <PresentationFormat>On-screen Show (4:3)</PresentationFormat>
  <Paragraphs>175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ชุดรูปแบบของ Office</vt:lpstr>
      <vt:lpstr>การบริหารความเสี่ยง (Enterprise Risk Management)</vt:lpstr>
      <vt:lpstr>Slide 2</vt:lpstr>
      <vt:lpstr>บทบาทหน้าที่และความรับผิดชอบ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สภาพแวดล้อมภายในองค์กร  (Internal  Environment)</vt:lpstr>
      <vt:lpstr>การกำหนดวัตถุประสงค์ (Objective  Setting)</vt:lpstr>
      <vt:lpstr>การบ่งชี้เหตุการณ์ (Event  Identification)</vt:lpstr>
      <vt:lpstr>การประเมินความเสี่ยง (Risk  Assessment)</vt:lpstr>
      <vt:lpstr>การตอบสนองความเสี่ยง (Risk  Response)</vt:lpstr>
      <vt:lpstr>Slide 17</vt:lpstr>
      <vt:lpstr>กิจกรรมการควบคุม  (Control Activities)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การบริหารความเสี่ยง (Enterprise Risk Management)</dc:title>
  <dc:creator>VASANA_K</dc:creator>
  <cp:lastModifiedBy>COMPAQ</cp:lastModifiedBy>
  <cp:revision>36</cp:revision>
  <dcterms:created xsi:type="dcterms:W3CDTF">2013-06-20T03:08:31Z</dcterms:created>
  <dcterms:modified xsi:type="dcterms:W3CDTF">2019-08-20T18:43:36Z</dcterms:modified>
</cp:coreProperties>
</file>