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59" r:id="rId4"/>
    <p:sldId id="263" r:id="rId5"/>
    <p:sldId id="260" r:id="rId6"/>
    <p:sldId id="264" r:id="rId7"/>
    <p:sldId id="265" r:id="rId8"/>
    <p:sldId id="266" r:id="rId9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44AEAB"/>
    <a:srgbClr val="603000"/>
    <a:srgbClr val="F7EDAF"/>
    <a:srgbClr val="952739"/>
    <a:srgbClr val="41798B"/>
    <a:srgbClr val="AAB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9246" autoAdjust="0"/>
  </p:normalViewPr>
  <p:slideViewPr>
    <p:cSldViewPr>
      <p:cViewPr varScale="1">
        <p:scale>
          <a:sx n="73" d="100"/>
          <a:sy n="73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56A7AB8D-2657-4CC6-B41D-E4F670657983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</p:spPr>
        <p:txBody>
          <a:bodyPr vert="horz" wrap="square" lIns="95554" tIns="47777" rIns="95554" bIns="47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FDFCCC4B-0CC8-4D86-9C79-BD751B1F1F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236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F7A8C4F9-F693-41E6-B40F-F54340BDC182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4" tIns="47777" rIns="95554" bIns="4777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14875"/>
            <a:ext cx="5435600" cy="4468813"/>
          </a:xfrm>
          <a:prstGeom prst="rect">
            <a:avLst/>
          </a:prstGeom>
        </p:spPr>
        <p:txBody>
          <a:bodyPr vert="horz" lIns="95554" tIns="47777" rIns="95554" bIns="4777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</p:spPr>
        <p:txBody>
          <a:bodyPr vert="horz" wrap="square" lIns="95554" tIns="47777" rIns="95554" bIns="47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D5ECC76E-23DD-401C-BDBE-30B572E142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297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C6E0-D931-4609-9492-A7CB13A133F7}" type="datetime1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06C4E-C329-4CE2-9DCA-3EAEF2A43B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96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4D673-8A8E-4B1A-8DBA-DE3B4E2DABD9}" type="datetime1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C8F59-91CD-487D-A6A1-6A417203ED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35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569BB-DC41-4B8E-9078-6E0AE08B623A}" type="datetime1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98640-A16E-4BF3-B4D0-4442DA147C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28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F05B8-4638-4CA4-A186-2A9D11AE4341}" type="datetime1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A61AA-869F-43C5-9A27-79AEDF7241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55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68DD-7613-4C03-AA8B-9DC92EE88A96}" type="datetime1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71834-DA1B-404C-9A6E-2355AF69B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61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7A856-C11F-43B4-8F78-5047BEA2AAC0}" type="datetime1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61A55-FA16-40B7-81B3-DF17864891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83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43512-5E1D-4BFF-A7CC-5F9A1FD425DF}" type="datetime1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CE1AA-A2AA-45B7-A284-DCAA5FFF88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34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569F1-5832-4B97-8D93-75F7EC4B92A2}" type="datetime1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F70B6-A71D-4BE2-8724-E485A214B3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00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46382-4D84-42BD-B277-1DC7034B8020}" type="datetime1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CB3A4-1931-4DB3-BC32-589FC553C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29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CCB4-7D82-42CE-8EF9-AF5193E0AFB6}" type="datetime1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67A60-EF00-400F-8FFC-6E94F0C27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989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01F75-0E7F-4D3A-90DC-9195645E3556}" type="datetime1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33D16-B0CE-41B6-9015-465B84AF4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54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18E13F-6D00-4F43-8E45-2B4C998DDA91}" type="datetime1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FBF69D11-19F9-4744-936B-3E56C66E0D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5184576"/>
          </a:xfrm>
        </p:spPr>
        <p:txBody>
          <a:bodyPr/>
          <a:lstStyle/>
          <a:p>
            <a:r>
              <a:rPr lang="en-US" sz="1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U</a:t>
            </a:r>
            <a:r>
              <a:rPr lang="th-TH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กลุ่มรับนักศึกษาใหม่</a:t>
            </a:r>
            <a:endParaRPr lang="th-TH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06C4E-C329-4CE2-9DCA-3EAEF2A43B3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2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/>
          <a:lstStyle/>
          <a:p>
            <a:pPr algn="l"/>
            <a:r>
              <a:rPr lang="th-TH" sz="6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ประเด็น </a:t>
            </a:r>
            <a:r>
              <a:rPr lang="en-US" sz="6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:</a:t>
            </a:r>
            <a:endParaRPr lang="th-TH" sz="6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>
            <a:normAutofit/>
          </a:bodyPr>
          <a:lstStyle/>
          <a:p>
            <a:r>
              <a:rPr lang="th-TH" sz="54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การรับนักศึกษาใหม่เชิงรุก</a:t>
            </a:r>
          </a:p>
          <a:p>
            <a:r>
              <a:rPr lang="th-TH" sz="54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การตรวจสอบคุณวุฒิการศึกษาเดิม</a:t>
            </a:r>
          </a:p>
          <a:p>
            <a:r>
              <a:rPr lang="th-TH" sz="54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การทำบัตรนักศึกษาใหม่</a:t>
            </a:r>
          </a:p>
          <a:p>
            <a:r>
              <a:rPr lang="en-US" sz="54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TCAS</a:t>
            </a:r>
            <a:endParaRPr lang="th-TH" sz="5400" b="1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1140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การ</a:t>
            </a:r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รับนักศึกษาใหม่เชิง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รุก</a:t>
            </a:r>
            <a:endParaRPr lang="th-TH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grpSp>
        <p:nvGrpSpPr>
          <p:cNvPr id="8" name="กลุ่ม 7"/>
          <p:cNvGrpSpPr/>
          <p:nvPr/>
        </p:nvGrpSpPr>
        <p:grpSpPr>
          <a:xfrm>
            <a:off x="1916201" y="1389829"/>
            <a:ext cx="2427891" cy="5070339"/>
            <a:chOff x="208390" y="1268760"/>
            <a:chExt cx="2427891" cy="4995572"/>
          </a:xfrm>
        </p:grpSpPr>
        <p:sp>
          <p:nvSpPr>
            <p:cNvPr id="5" name="สี่เหลี่ยมผืนผ้ามุมมน 4"/>
            <p:cNvSpPr/>
            <p:nvPr/>
          </p:nvSpPr>
          <p:spPr>
            <a:xfrm>
              <a:off x="208390" y="1268760"/>
              <a:ext cx="2427891" cy="936104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21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5400" b="1" dirty="0" smtClean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โควตา</a:t>
              </a:r>
              <a:endParaRPr lang="th-TH" sz="5400" b="1" dirty="0"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  <p:sp>
          <p:nvSpPr>
            <p:cNvPr id="6" name="สี่เหลี่ยมผืนผ้ามุมมน 5"/>
            <p:cNvSpPr/>
            <p:nvPr/>
          </p:nvSpPr>
          <p:spPr>
            <a:xfrm>
              <a:off x="208390" y="2691667"/>
              <a:ext cx="2427891" cy="357266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342900" indent="-342900">
                <a:buFont typeface="Wingdings" panose="05000000000000000000" pitchFamily="2" charset="2"/>
                <a:buChar char="v"/>
              </a:pPr>
              <a:endParaRPr lang="th-TH" sz="2400" b="1" dirty="0" smtClean="0"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  <a:p>
              <a:pPr marL="342900" indent="-342900">
                <a:buFont typeface="Wingdings" panose="05000000000000000000" pitchFamily="2" charset="2"/>
                <a:buChar char="v"/>
              </a:pPr>
              <a:r>
                <a:rPr lang="th-TH" sz="2400" b="1" dirty="0" err="1" smtClean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มทร</a:t>
              </a:r>
              <a:r>
                <a:rPr lang="th-TH" sz="2400" b="1" dirty="0" smtClean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.ธัญบุรี</a:t>
              </a:r>
            </a:p>
            <a:p>
              <a:pPr marL="342900" indent="-342900">
                <a:buFont typeface="Wingdings" panose="05000000000000000000" pitchFamily="2" charset="2"/>
                <a:buChar char="v"/>
              </a:pPr>
              <a:r>
                <a:rPr lang="th-TH" sz="2400" b="1" dirty="0" err="1" smtClean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มทร</a:t>
              </a:r>
              <a:r>
                <a:rPr lang="th-TH" sz="2400" b="1" dirty="0" smtClean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.กรุงเทพ</a:t>
              </a:r>
            </a:p>
            <a:p>
              <a:pPr marL="342900" indent="-342900">
                <a:buFont typeface="Wingdings" panose="05000000000000000000" pitchFamily="2" charset="2"/>
                <a:buChar char="v"/>
              </a:pPr>
              <a:r>
                <a:rPr lang="th-TH" sz="2400" b="1" dirty="0" err="1" smtClean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มทร</a:t>
              </a:r>
              <a:r>
                <a:rPr lang="th-TH" sz="2400" b="1" dirty="0" smtClean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.ตะวันออก</a:t>
              </a:r>
            </a:p>
            <a:p>
              <a:pPr marL="342900" indent="-342900">
                <a:buFont typeface="Wingdings" panose="05000000000000000000" pitchFamily="2" charset="2"/>
                <a:buChar char="v"/>
              </a:pPr>
              <a:r>
                <a:rPr lang="th-TH" sz="2400" b="1" dirty="0" err="1" smtClean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มทร</a:t>
              </a:r>
              <a:r>
                <a:rPr lang="th-TH" sz="2400" b="1" dirty="0" smtClean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.พระนคร</a:t>
              </a:r>
            </a:p>
            <a:p>
              <a:pPr marL="342900" indent="-342900">
                <a:buFont typeface="Wingdings" panose="05000000000000000000" pitchFamily="2" charset="2"/>
                <a:buChar char="v"/>
              </a:pPr>
              <a:r>
                <a:rPr lang="th-TH" sz="2400" b="1" dirty="0" err="1" smtClean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มทร</a:t>
              </a:r>
              <a:r>
                <a:rPr lang="th-TH" sz="2400" b="1" dirty="0" smtClean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.รัตนโกสินทร์</a:t>
              </a:r>
            </a:p>
            <a:p>
              <a:pPr marL="342900" indent="-342900">
                <a:buFont typeface="Wingdings" panose="05000000000000000000" pitchFamily="2" charset="2"/>
                <a:buChar char="v"/>
              </a:pPr>
              <a:r>
                <a:rPr lang="th-TH" sz="2400" b="1" dirty="0" err="1" smtClean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มทร</a:t>
              </a:r>
              <a:r>
                <a:rPr lang="th-TH" sz="2400" b="1" dirty="0" smtClean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.ล้านนา</a:t>
              </a:r>
            </a:p>
            <a:p>
              <a:pPr marL="342900" indent="-342900">
                <a:buFont typeface="Wingdings" panose="05000000000000000000" pitchFamily="2" charset="2"/>
                <a:buChar char="v"/>
              </a:pPr>
              <a:r>
                <a:rPr lang="th-TH" sz="2400" b="1" dirty="0" err="1" smtClean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มทร</a:t>
              </a:r>
              <a:r>
                <a:rPr lang="th-TH" sz="2400" b="1" dirty="0" smtClean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.ศรีวิชัย</a:t>
              </a:r>
            </a:p>
            <a:p>
              <a:pPr marL="342900" indent="-342900">
                <a:buFont typeface="Wingdings" panose="05000000000000000000" pitchFamily="2" charset="2"/>
                <a:buChar char="v"/>
              </a:pPr>
              <a:r>
                <a:rPr lang="th-TH" sz="2400" b="1" dirty="0" err="1" smtClean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มทร</a:t>
              </a:r>
              <a:r>
                <a:rPr lang="th-TH" sz="2400" b="1" dirty="0" smtClean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.สุวรรณภูมิ</a:t>
              </a:r>
            </a:p>
            <a:p>
              <a:pPr marL="342900" indent="-342900">
                <a:buFont typeface="Wingdings" panose="05000000000000000000" pitchFamily="2" charset="2"/>
                <a:buChar char="v"/>
              </a:pPr>
              <a:r>
                <a:rPr lang="th-TH" sz="2400" b="1" dirty="0" err="1" smtClean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มทร</a:t>
              </a:r>
              <a:r>
                <a:rPr lang="th-TH" sz="2400" b="1" dirty="0" smtClean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.อีสาน</a:t>
              </a:r>
            </a:p>
            <a:p>
              <a:pPr marL="342900" indent="-342900">
                <a:buFont typeface="Wingdings" panose="05000000000000000000" pitchFamily="2" charset="2"/>
                <a:buChar char="v"/>
              </a:pPr>
              <a:endPara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  <p:sp>
          <p:nvSpPr>
            <p:cNvPr id="7" name="ลูกศรขวาท้ายบาก 6"/>
            <p:cNvSpPr/>
            <p:nvPr/>
          </p:nvSpPr>
          <p:spPr>
            <a:xfrm rot="5400000">
              <a:off x="1187624" y="2250994"/>
              <a:ext cx="432048" cy="432048"/>
            </a:xfrm>
            <a:prstGeom prst="notched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9" name="กลุ่ม 8"/>
          <p:cNvGrpSpPr/>
          <p:nvPr/>
        </p:nvGrpSpPr>
        <p:grpSpPr>
          <a:xfrm>
            <a:off x="4644008" y="1372578"/>
            <a:ext cx="3744416" cy="5087590"/>
            <a:chOff x="208390" y="1268760"/>
            <a:chExt cx="2936054" cy="5087590"/>
          </a:xfrm>
        </p:grpSpPr>
        <p:sp>
          <p:nvSpPr>
            <p:cNvPr id="10" name="สี่เหลี่ยมผืนผ้ามุมมน 9"/>
            <p:cNvSpPr/>
            <p:nvPr/>
          </p:nvSpPr>
          <p:spPr>
            <a:xfrm>
              <a:off x="208390" y="1268760"/>
              <a:ext cx="2936054" cy="936104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21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4000" b="1" dirty="0" smtClean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ทุนเรียนฟรี</a:t>
              </a:r>
              <a:br>
                <a:rPr lang="th-TH" sz="4000" b="1" dirty="0" smtClean="0">
                  <a:latin typeface="TH SarabunIT๙" panose="020B0500040200020003" pitchFamily="34" charset="-34"/>
                  <a:cs typeface="TH SarabunIT๙" panose="020B0500040200020003" pitchFamily="34" charset="-34"/>
                </a:rPr>
              </a:br>
              <a:r>
                <a:rPr lang="th-TH" sz="3200" b="1" dirty="0" smtClean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(ตลอดหลักสูตร)</a:t>
              </a:r>
              <a:endParaRPr lang="th-TH" sz="4800" b="1" dirty="0"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  <p:sp>
          <p:nvSpPr>
            <p:cNvPr id="11" name="สี่เหลี่ยมผืนผ้ามุมมน 10"/>
            <p:cNvSpPr/>
            <p:nvPr/>
          </p:nvSpPr>
          <p:spPr>
            <a:xfrm>
              <a:off x="208390" y="2691667"/>
              <a:ext cx="2936054" cy="366468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marL="342900" indent="-342900">
                <a:buFont typeface="Wingdings" panose="05000000000000000000" pitchFamily="2" charset="2"/>
                <a:buChar char="v"/>
              </a:pPr>
              <a:r>
                <a:rPr lang="th-TH" sz="2400" b="1" dirty="0" err="1" smtClean="0">
                  <a:solidFill>
                    <a:srgbClr val="FF0000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มทร</a:t>
              </a:r>
              <a:r>
                <a:rPr lang="th-TH" sz="2400" b="1" dirty="0" smtClean="0">
                  <a:solidFill>
                    <a:srgbClr val="FF0000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.ธัญบุรี</a:t>
              </a:r>
            </a:p>
            <a:p>
              <a:pPr marL="342900" indent="-342900">
                <a:buFont typeface="Wingdings" panose="05000000000000000000" pitchFamily="2" charset="2"/>
                <a:buChar char="v"/>
              </a:pPr>
              <a:r>
                <a:rPr lang="th-TH" sz="2400" b="1" dirty="0" err="1" smtClean="0">
                  <a:solidFill>
                    <a:srgbClr val="FF0000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มทร</a:t>
              </a:r>
              <a:r>
                <a:rPr lang="th-TH" sz="2400" b="1" dirty="0" smtClean="0">
                  <a:solidFill>
                    <a:srgbClr val="FF0000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.พระนคร</a:t>
              </a:r>
            </a:p>
            <a:p>
              <a:pPr marL="342900" indent="-342900">
                <a:buFont typeface="Wingdings" panose="05000000000000000000" pitchFamily="2" charset="2"/>
                <a:buChar char="v"/>
              </a:pPr>
              <a:r>
                <a:rPr lang="th-TH" sz="2400" b="1" dirty="0" err="1" smtClean="0">
                  <a:solidFill>
                    <a:srgbClr val="FF0000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มทร</a:t>
              </a:r>
              <a:r>
                <a:rPr lang="th-TH" sz="2400" b="1" dirty="0" smtClean="0">
                  <a:solidFill>
                    <a:srgbClr val="FF0000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.ศรีวิชัย</a:t>
              </a:r>
            </a:p>
          </p:txBody>
        </p:sp>
        <p:sp>
          <p:nvSpPr>
            <p:cNvPr id="12" name="ลูกศรขวาท้ายบาก 11"/>
            <p:cNvSpPr/>
            <p:nvPr/>
          </p:nvSpPr>
          <p:spPr>
            <a:xfrm rot="5400000">
              <a:off x="1187624" y="2250994"/>
              <a:ext cx="432048" cy="432048"/>
            </a:xfrm>
            <a:prstGeom prst="notched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168047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itchFamily="34" charset="-34"/>
              </a:rPr>
              <a:t>กิจกรรมเชิงรุก</a:t>
            </a:r>
            <a:endParaRPr lang="th-TH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645520"/>
              </p:ext>
            </p:extLst>
          </p:nvPr>
        </p:nvGraphicFramePr>
        <p:xfrm>
          <a:off x="539550" y="1397000"/>
          <a:ext cx="8208918" cy="37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3"/>
                <a:gridCol w="1368153"/>
                <a:gridCol w="1368153"/>
                <a:gridCol w="1368153"/>
                <a:gridCol w="1368153"/>
                <a:gridCol w="13681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มหาวิทยาลัย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ออกแนะแนว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สัมมนาครูแนะแนว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Open House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MOU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ยกเว้นค่าสมัคร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.ธัญบุรี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.กรุงเทพ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.ตะวันออก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.พระนคร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.รัตนโกสินทร์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.ล้านนา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.ศรีวิชัย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.สุวรรณภูมิ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.อีสาน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26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ทำบัตรนักศึกษา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ใหม่</a:t>
            </a:r>
            <a:endParaRPr lang="th-TH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752844"/>
              </p:ext>
            </p:extLst>
          </p:nvPr>
        </p:nvGraphicFramePr>
        <p:xfrm>
          <a:off x="539550" y="1397000"/>
          <a:ext cx="8208921" cy="4010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703"/>
                <a:gridCol w="1172703"/>
                <a:gridCol w="1172703"/>
                <a:gridCol w="1172703"/>
                <a:gridCol w="1172703"/>
                <a:gridCol w="1172703"/>
                <a:gridCol w="11727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มหาวิทยาลัย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ทำบัตรเอง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</a:t>
                      </a:r>
                      <a:r>
                        <a:rPr lang="en-US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กรุงไทย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</a:t>
                      </a:r>
                      <a:r>
                        <a:rPr lang="en-US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กรุงเทพ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</a:t>
                      </a:r>
                      <a:r>
                        <a:rPr lang="en-US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กสิกร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</a:t>
                      </a:r>
                      <a:r>
                        <a:rPr lang="en-US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ธน</a:t>
                      </a:r>
                      <a:r>
                        <a:rPr lang="th-TH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ชาต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</a:t>
                      </a:r>
                      <a:r>
                        <a:rPr lang="en-US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กรุงศรีฯ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.ธัญบุรี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.กรุงเทพ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.ตะวันออก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.พระนคร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.รัตนโกสินทร์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.ล้านนา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.ศรีวิชัย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.สุวรรณภูมิ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.อีสาน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กล่องข้อความ 5"/>
          <p:cNvSpPr txBox="1"/>
          <p:nvPr/>
        </p:nvSpPr>
        <p:spPr>
          <a:xfrm>
            <a:off x="539552" y="5517232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ปัญหาที่พบ(ธนาคาร)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en-US" dirty="0" smtClean="0"/>
              <a:t> </a:t>
            </a:r>
            <a:r>
              <a:rPr lang="th-TH" dirty="0" smtClean="0"/>
              <a:t>ใช้เวลาดำเนินการทำบัตรนานกว่านักศึกษา</a:t>
            </a:r>
            <a:br>
              <a:rPr lang="th-TH" dirty="0" smtClean="0"/>
            </a:br>
            <a:r>
              <a:rPr lang="th-TH" dirty="0" smtClean="0"/>
              <a:t>จะได้รับบัตร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( 3-5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เดือน)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02546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3.</a:t>
            </a:r>
            <a:r>
              <a:rPr lang="th-TH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การตรวจสอบคุณวุฒินักศึกษาใหม่</a:t>
            </a:r>
            <a:endParaRPr lang="th-TH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292662"/>
              </p:ext>
            </p:extLst>
          </p:nvPr>
        </p:nvGraphicFramePr>
        <p:xfrm>
          <a:off x="539550" y="1397000"/>
          <a:ext cx="7560844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211"/>
                <a:gridCol w="1890211"/>
                <a:gridCol w="1890211"/>
                <a:gridCol w="18902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มหาวิทยาลัย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สวท</a:t>
                      </a:r>
                      <a:r>
                        <a:rPr lang="en-US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ทะเบียน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งานรับนักศึกษาใหม่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.ธัญบุรี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.กรุงเทพ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.ตะวันออก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.พระนคร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.รัตนโกสินทร์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.ล้านนา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.ศรีวิชัย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.สุวรรณภูมิ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h-TH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.อีสาน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√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กล่องข้อความ 5"/>
          <p:cNvSpPr txBox="1"/>
          <p:nvPr/>
        </p:nvSpPr>
        <p:spPr>
          <a:xfrm>
            <a:off x="437461" y="522920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ปัญหาที่พบ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: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นักศึกษาได้รับเอกสารฉบับสมบูรณ์ล่าช้า จึงทำให้การตรวจสอบวุฒิล่าช้าตามไปด้วย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74382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4.TCAS</a:t>
            </a:r>
            <a:endParaRPr lang="th-TH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450284" y="1417638"/>
            <a:ext cx="823651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ปัญหาที่พบมาก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>
              <a:buAutoNum type="arabicPeriod"/>
            </a:pP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นักศึกษาที่ทำการสมัคร ลดลง เนื่องจากเกิดความไม่เข้าใจ</a:t>
            </a:r>
            <a:b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ต่อระบบ 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TCAS</a:t>
            </a:r>
          </a:p>
          <a:p>
            <a:pPr marL="457200" indent="-457200">
              <a:buAutoNum type="arabicPeriod"/>
            </a:pP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นักศึกษาไม่กล้าที่จะยืนยันสิทธิ์ เพราะกลัวว่าจะถูกตัดสิทธิ์</a:t>
            </a:r>
            <a:b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 มหาวิทยาลัยอื่น ๆ</a:t>
            </a:r>
          </a:p>
          <a:p>
            <a:pPr marL="457200" indent="-457200">
              <a:buAutoNum type="arabicPeriod"/>
            </a:pP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นักศึกษายืนยันสิทธิ์ล่าช้า ทำให้เสียสิทธิ์ในการเข้าศึกษาต่อ</a:t>
            </a:r>
          </a:p>
          <a:p>
            <a:pPr marL="457200" indent="-457200">
              <a:buAutoNum type="arabicPeriod"/>
            </a:pP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ช่วงเวลา และ กำหนดการ จำเป็นต้องใช้ตาม </a:t>
            </a:r>
            <a:r>
              <a:rPr lang="th-TH" sz="32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ทปอ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กำหนด เท่านั้น</a:t>
            </a:r>
          </a:p>
          <a:p>
            <a:pPr marL="457200" indent="-457200">
              <a:buAutoNum type="arabicPeriod"/>
            </a:pP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1088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5184576"/>
          </a:xfrm>
        </p:spPr>
        <p:txBody>
          <a:bodyPr anchor="t" anchorCtr="0"/>
          <a:lstStyle/>
          <a:p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U</a:t>
            </a:r>
            <a:r>
              <a:rPr lang="th-TH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กลุ่มรับนักศึกษาใหม่</a:t>
            </a:r>
            <a:endParaRPr lang="th-TH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06C4E-C329-4CE2-9DCA-3EAEF2A43B3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62"/>
          <a:stretch/>
        </p:blipFill>
        <p:spPr>
          <a:xfrm>
            <a:off x="2032256" y="2996952"/>
            <a:ext cx="5363056" cy="32403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1512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7701</TotalTime>
  <Words>322</Words>
  <Application>Microsoft Office PowerPoint</Application>
  <PresentationFormat>นำเสนอทางหน้าจอ (4:3)</PresentationFormat>
  <Paragraphs>138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Office Theme</vt:lpstr>
      <vt:lpstr>3(U) กลุ่มรับนักศึกษาใหม่</vt:lpstr>
      <vt:lpstr>ประเด็น :</vt:lpstr>
      <vt:lpstr>1. การรับนักศึกษาใหม่เชิงรุก</vt:lpstr>
      <vt:lpstr>กิจกรรมเชิงรุก</vt:lpstr>
      <vt:lpstr>2.การทำบัตรนักศึกษาใหม่</vt:lpstr>
      <vt:lpstr>3.การตรวจสอบคุณวุฒินักศึกษาใหม่</vt:lpstr>
      <vt:lpstr>4.TCAS</vt:lpstr>
      <vt:lpstr>3(U) กลุ่มรับนักศึกษาใหม่</vt:lpstr>
    </vt:vector>
  </TitlesOfParts>
  <Company>RMUTL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com</cp:lastModifiedBy>
  <cp:revision>553</cp:revision>
  <cp:lastPrinted>2017-02-23T05:23:20Z</cp:lastPrinted>
  <dcterms:created xsi:type="dcterms:W3CDTF">2014-06-16T04:52:14Z</dcterms:created>
  <dcterms:modified xsi:type="dcterms:W3CDTF">2018-01-26T03:12:45Z</dcterms:modified>
</cp:coreProperties>
</file>