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57" r:id="rId4"/>
    <p:sldId id="258" r:id="rId5"/>
    <p:sldId id="260" r:id="rId6"/>
    <p:sldId id="259" r:id="rId7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44AEAB"/>
    <a:srgbClr val="603000"/>
    <a:srgbClr val="F7EDAF"/>
    <a:srgbClr val="952739"/>
    <a:srgbClr val="41798B"/>
    <a:srgbClr val="AAB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9246" autoAdjust="0"/>
  </p:normalViewPr>
  <p:slideViewPr>
    <p:cSldViewPr>
      <p:cViewPr varScale="1">
        <p:scale>
          <a:sx n="89" d="100"/>
          <a:sy n="89" d="100"/>
        </p:scale>
        <p:origin x="129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6A7AB8D-2657-4CC6-B41D-E4F670657983}" type="datetimeFigureOut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FDFCCC4B-0CC8-4D86-9C79-BD751B1F1F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236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F7A8C4F9-F693-41E6-B40F-F54340BDC182}" type="datetimeFigureOut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4" tIns="47777" rIns="95554" bIns="4777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5600" cy="4468813"/>
          </a:xfrm>
          <a:prstGeom prst="rect">
            <a:avLst/>
          </a:prstGeom>
        </p:spPr>
        <p:txBody>
          <a:bodyPr vert="horz" lIns="95554" tIns="47777" rIns="95554" bIns="4777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813" cy="496888"/>
          </a:xfrm>
          <a:prstGeom prst="rect">
            <a:avLst/>
          </a:prstGeom>
        </p:spPr>
        <p:txBody>
          <a:bodyPr vert="horz" lIns="95554" tIns="47777" rIns="95554" bIns="4777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29750"/>
            <a:ext cx="2944813" cy="496888"/>
          </a:xfrm>
          <a:prstGeom prst="rect">
            <a:avLst/>
          </a:prstGeom>
        </p:spPr>
        <p:txBody>
          <a:bodyPr vert="horz" wrap="square" lIns="95554" tIns="47777" rIns="95554" bIns="477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fld id="{D5ECC76E-23DD-401C-BDBE-30B572E142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6297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C6E0-D931-4609-9492-A7CB13A133F7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06C4E-C329-4CE2-9DCA-3EAEF2A43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96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4D673-8A8E-4B1A-8DBA-DE3B4E2DABD9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C8F59-91CD-487D-A6A1-6A417203E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33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569BB-DC41-4B8E-9078-6E0AE08B623A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98640-A16E-4BF3-B4D0-4442DA147C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28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F05B8-4638-4CA4-A186-2A9D11AE4341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61AA-869F-43C5-9A27-79AEDF7241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559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8DD-7613-4C03-AA8B-9DC92EE88A9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1834-DA1B-404C-9A6E-2355AF69B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7A856-C11F-43B4-8F78-5047BEA2AAC0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61A55-FA16-40B7-81B3-DF17864891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683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43512-5E1D-4BFF-A7CC-5F9A1FD425DF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E1AA-A2AA-45B7-A284-DCAA5FFF88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34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569F1-5832-4B97-8D93-75F7EC4B92A2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F70B6-A71D-4BE2-8724-E485A214B3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00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6382-4D84-42BD-B277-1DC7034B8020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B3A4-1931-4DB3-BC32-589FC553C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291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CCB4-7D82-42CE-8EF9-AF5193E0AFB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7A60-EF00-400F-8FFC-6E94F0C27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89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01F75-0E7F-4D3A-90DC-9195645E3556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33D16-B0CE-41B6-9015-465B84AF4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54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18E13F-6D00-4F43-8E45-2B4C998DDA91}" type="datetime1">
              <a:rPr lang="en-US"/>
              <a:pPr>
                <a:defRPr/>
              </a:pPr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FBF69D11-19F9-4744-936B-3E56C66E0D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5184576"/>
          </a:xfrm>
        </p:spPr>
        <p:txBody>
          <a:bodyPr/>
          <a:lstStyle/>
          <a:p>
            <a:r>
              <a:rPr lang="en-US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</a:t>
            </a:r>
            <a:r>
              <a:rPr lang="th-TH" sz="1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I</a:t>
            </a:r>
            <a:r>
              <a:rPr lang="th-TH" sz="1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กลุ่มผู้บริหารและสำนักงานผู้อำนวยการ</a:t>
            </a:r>
            <a:endParaRPr lang="th-TH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06C4E-C329-4CE2-9DCA-3EAEF2A43B3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ตัวแทนเนื้อหา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3419680" cy="2564760"/>
          </a:xfrm>
        </p:spPr>
      </p:pic>
      <p:pic>
        <p:nvPicPr>
          <p:cNvPr id="9" name="ตัวแทนเนื้อหา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908720"/>
            <a:ext cx="3419680" cy="2564760"/>
          </a:xfrm>
        </p:spPr>
      </p:pic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622588"/>
            <a:ext cx="3390288" cy="2542716"/>
          </a:xfrm>
          <a:prstGeom prst="rect">
            <a:avLst/>
          </a:prstGeom>
        </p:spPr>
      </p:pic>
      <p:pic>
        <p:nvPicPr>
          <p:cNvPr id="12" name="รูปภาพ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621184"/>
            <a:ext cx="3392160" cy="254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027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ศึกษาทั่วไป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มทร</a:t>
            </a:r>
            <a:r>
              <a:rPr lang="th-TH" dirty="0" smtClean="0"/>
              <a:t>.อีสาน อยู่ระหว่างดำเนินการจัดตั้งโครงการสำนักศึกษาทั่วไป</a:t>
            </a:r>
          </a:p>
          <a:p>
            <a:r>
              <a:rPr lang="th-TH" dirty="0" err="1" smtClean="0"/>
              <a:t>มทร</a:t>
            </a:r>
            <a:r>
              <a:rPr lang="th-TH" dirty="0" smtClean="0"/>
              <a:t>.ตะวันออก ดำเนินการในรูปแบบคณะกรรมการบริหารวิชาการหมวดศึกษาทั่วไป ดังนี้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รองอธิการบดีฝ่ายวิชาการ 		เป็นประธาน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อาจารย์ผู้สอนในหมวดวิชาศึกษาทั่วไป	เป็นกรรมการ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ผู้อำนวยการ </a:t>
            </a:r>
            <a:r>
              <a:rPr lang="th-TH" dirty="0" err="1" smtClean="0"/>
              <a:t>สวท</a:t>
            </a:r>
            <a:r>
              <a:rPr lang="th-TH" dirty="0" smtClean="0"/>
              <a:t>.			เป็นเลขานุการ</a:t>
            </a:r>
          </a:p>
          <a:p>
            <a:pPr marL="0" indent="0">
              <a:buNone/>
            </a:pPr>
            <a:r>
              <a:rPr lang="th-TH" dirty="0" smtClean="0"/>
              <a:t>สำหรับ</a:t>
            </a:r>
            <a:r>
              <a:rPr lang="th-TH" dirty="0" err="1" smtClean="0"/>
              <a:t>มทร</a:t>
            </a:r>
            <a:r>
              <a:rPr lang="th-TH" dirty="0" smtClean="0"/>
              <a:t>.อื่น คณะที่มีการจัดการเรียนการสอนหมวดวิชาศึกษาทั่วไป เป็นผู้ดูแล</a:t>
            </a:r>
            <a:endParaRPr lang="th-TH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91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พิเศษของแต่ละ </a:t>
            </a:r>
            <a:r>
              <a:rPr lang="th-TH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สวท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619997"/>
              </p:ext>
            </p:extLst>
          </p:nvPr>
        </p:nvGraphicFramePr>
        <p:xfrm>
          <a:off x="611560" y="126876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709816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งานพิเศษ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.พระนคร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.อีสาน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.ล้านนา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.ธัญบุรี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.ตะวันออก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.กรุงเทพ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.รัตนโกสินทร์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.ศรีวิชัย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.สุวรรณภูมิ</a:t>
                      </a:r>
                      <a:endParaRPr lang="th-TH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งานสรรหาบัณฑิตกิตติมศักดิ์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 smtClean="0"/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 smtClean="0"/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 smtClean="0"/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งานสภาวิชาการ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>
                          <a:sym typeface="Wingdings" panose="05000000000000000000" pitchFamily="2" charset="2"/>
                        </a:rPr>
                        <a:t>ผอ.เป็นเลขา</a:t>
                      </a:r>
                      <a:r>
                        <a:rPr lang="th-TH" sz="1400" baseline="0" dirty="0" smtClean="0">
                          <a:sym typeface="Wingdings" panose="05000000000000000000" pitchFamily="2" charset="2"/>
                        </a:rPr>
                        <a:t> ภาระ</a:t>
                      </a:r>
                      <a:r>
                        <a:rPr lang="th-TH" sz="1400" baseline="0" dirty="0" err="1" smtClean="0">
                          <a:sym typeface="Wingdings" panose="05000000000000000000" pitchFamily="2" charset="2"/>
                        </a:rPr>
                        <a:t>งานอยุ่</a:t>
                      </a:r>
                      <a:r>
                        <a:rPr lang="th-TH" sz="1400" baseline="0" dirty="0" smtClean="0">
                          <a:sym typeface="Wingdings" panose="05000000000000000000" pitchFamily="2" charset="2"/>
                        </a:rPr>
                        <a:t>กับกิจการสภาชองมหาวิทยาลัย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งานจัดสอบ</a:t>
                      </a:r>
                      <a:r>
                        <a:rPr lang="th-TH" sz="1600" baseline="0" dirty="0" smtClean="0"/>
                        <a:t> </a:t>
                      </a:r>
                      <a:r>
                        <a:rPr lang="en-US" sz="1600" baseline="0" dirty="0" smtClean="0"/>
                        <a:t>V-NET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sym typeface="Wingdings" panose="05000000000000000000" pitchFamily="2" charset="2"/>
                        </a:rPr>
                        <a:t>ปีการศึกษา</a:t>
                      </a:r>
                      <a:r>
                        <a:rPr lang="en-US" sz="1600" dirty="0" smtClean="0">
                          <a:sym typeface="Wingdings" panose="05000000000000000000" pitchFamily="2" charset="2"/>
                        </a:rPr>
                        <a:t>2561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ไม่ได้ทำ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ไม่ได้ทำ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งาน</a:t>
                      </a:r>
                      <a:r>
                        <a:rPr lang="th-TH" sz="1600" baseline="0" dirty="0" smtClean="0"/>
                        <a:t> </a:t>
                      </a:r>
                      <a:r>
                        <a:rPr lang="en-US" sz="1600" baseline="0" dirty="0" smtClean="0"/>
                        <a:t>Open-House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err="1" smtClean="0"/>
                        <a:t>สห</a:t>
                      </a:r>
                      <a:r>
                        <a:rPr lang="th-TH" sz="1600" dirty="0" smtClean="0"/>
                        <a:t>กิจศึกษา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400" dirty="0" smtClean="0"/>
                        <a:t>เดิม </a:t>
                      </a:r>
                      <a:r>
                        <a:rPr lang="th-TH" sz="1400" dirty="0" err="1" smtClean="0"/>
                        <a:t>สวท</a:t>
                      </a:r>
                      <a:r>
                        <a:rPr lang="th-TH" sz="1400" dirty="0" smtClean="0"/>
                        <a:t>.ดูแล และอยู่ระหว่างขออนุมัติสภามหาวิทยาลัยเพื่อขอแยก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sym typeface="Wingdings" panose="05000000000000000000" pitchFamily="2" charset="2"/>
                        </a:rPr>
                        <a:t>คณะดูแล</a:t>
                      </a:r>
                      <a:endParaRPr lang="th-TH" sz="1600" dirty="0" smtClean="0"/>
                    </a:p>
                    <a:p>
                      <a:pPr algn="ctr"/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ym typeface="Wingdings" panose="05000000000000000000" pitchFamily="2" charset="2"/>
                        </a:rPr>
                        <a:t>แยกเป็นสำนักฯ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ym typeface="Wingdings" panose="05000000000000000000" pitchFamily="2" charset="2"/>
                        </a:rPr>
                        <a:t>คณะดูแล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ym typeface="Wingdings" panose="05000000000000000000" pitchFamily="2" charset="2"/>
                        </a:rPr>
                        <a:t>แยกเป็นสำนักฯ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sym typeface="Wingdings" panose="05000000000000000000" pitchFamily="2" charset="2"/>
                        </a:rPr>
                        <a:t>แยกเป็นสำนักฯ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 smtClean="0"/>
                    </a:p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94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งานพิเศษของแต่ละ </a:t>
            </a:r>
            <a:r>
              <a:rPr lang="th-TH" sz="6000" b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สวท</a:t>
            </a:r>
            <a:r>
              <a:rPr lang="th-TH" sz="6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7" name="ตัวแทนเนื้อหา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160050"/>
              </p:ext>
            </p:extLst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648072"/>
                <a:gridCol w="658336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งานพิเศษ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.พระนคร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.อีสาน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.ล้านนา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.ธัญบุรี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.ตะวันออก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.กรุงเทพ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.รัตนโกสินทร์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.ศรีวิชัย</a:t>
                      </a:r>
                      <a:endParaRPr lang="th-TH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dirty="0" err="1" smtClean="0"/>
                        <a:t>มทร</a:t>
                      </a:r>
                      <a:r>
                        <a:rPr lang="th-TH" sz="1200" dirty="0" smtClean="0"/>
                        <a:t>.สุวรรณภูมิ</a:t>
                      </a:r>
                      <a:endParaRPr lang="th-TH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/>
                        <a:t>งานฝึกอบรมอาจารย์เพื่อกำหนดตำแหน่งทางวิชาการ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งาน</a:t>
                      </a:r>
                      <a:r>
                        <a:rPr lang="th-TH" dirty="0" err="1" smtClean="0"/>
                        <a:t>ติว</a:t>
                      </a:r>
                      <a:r>
                        <a:rPr lang="th-TH" dirty="0" smtClean="0"/>
                        <a:t>ฟรี </a:t>
                      </a:r>
                      <a:r>
                        <a:rPr lang="en-US" dirty="0" smtClean="0"/>
                        <a:t>TCAS’61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งานเลขาคณะกรรมการบริหารเครือข่ายการศึกษาทั่วไปแห่งประเทศไทย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งาน </a:t>
                      </a:r>
                      <a:r>
                        <a:rPr lang="en-US" dirty="0" smtClean="0"/>
                        <a:t>DSS</a:t>
                      </a:r>
                      <a:endParaRPr lang="th-TH" dirty="0" smtClean="0"/>
                    </a:p>
                    <a:p>
                      <a:r>
                        <a:rPr lang="th-TH" sz="1200" dirty="0" smtClean="0"/>
                        <a:t>(บริการนักศึกษาพิการ)</a:t>
                      </a:r>
                      <a:endParaRPr lang="th-TH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กองพัฒนานักศึกษา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th-TH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1800" dirty="0" smtClean="0"/>
                        <a:t>กองพัฒนานักศึกษา</a:t>
                      </a:r>
                      <a:endParaRPr lang="th-TH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10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แนว</a:t>
            </a:r>
            <a:r>
              <a:rPr lang="th-TH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ทางการยุบรวม</a:t>
            </a:r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หลักสูตร</a:t>
            </a:r>
            <a:endParaRPr lang="th-TH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A61AA-869F-43C5-9A27-79AEDF72417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329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7664</TotalTime>
  <Words>242</Words>
  <Application>Microsoft Office PowerPoint</Application>
  <PresentationFormat>นำเสนอทางหน้าจอ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Cordia New</vt:lpstr>
      <vt:lpstr>TH SarabunPSK</vt:lpstr>
      <vt:lpstr>Wingdings</vt:lpstr>
      <vt:lpstr>Office Theme</vt:lpstr>
      <vt:lpstr>1(I) กลุ่มผู้บริหารและสำนักงานผู้อำนวยการ</vt:lpstr>
      <vt:lpstr>งานนำเสนอ PowerPoint</vt:lpstr>
      <vt:lpstr>1.สำนักศึกษาทั่วไป</vt:lpstr>
      <vt:lpstr>2.งานพิเศษของแต่ละ สวท.</vt:lpstr>
      <vt:lpstr>2.งานพิเศษของแต่ละ สวท.</vt:lpstr>
      <vt:lpstr>3. แนวทางการยุบรวมหลักสูตร</vt:lpstr>
    </vt:vector>
  </TitlesOfParts>
  <Company>RMUTL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Windows User</cp:lastModifiedBy>
  <cp:revision>540</cp:revision>
  <cp:lastPrinted>2017-02-23T05:23:20Z</cp:lastPrinted>
  <dcterms:created xsi:type="dcterms:W3CDTF">2014-06-16T04:52:14Z</dcterms:created>
  <dcterms:modified xsi:type="dcterms:W3CDTF">2018-01-25T09:57:59Z</dcterms:modified>
</cp:coreProperties>
</file>