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23" r:id="rId2"/>
    <p:sldId id="425" r:id="rId3"/>
    <p:sldId id="292" r:id="rId4"/>
    <p:sldId id="426" r:id="rId5"/>
    <p:sldId id="383" r:id="rId6"/>
    <p:sldId id="427" r:id="rId7"/>
    <p:sldId id="335" r:id="rId8"/>
    <p:sldId id="375" r:id="rId9"/>
    <p:sldId id="376" r:id="rId10"/>
    <p:sldId id="377" r:id="rId11"/>
    <p:sldId id="378" r:id="rId12"/>
    <p:sldId id="379" r:id="rId13"/>
    <p:sldId id="380" r:id="rId14"/>
    <p:sldId id="382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401" r:id="rId25"/>
    <p:sldId id="397" r:id="rId26"/>
    <p:sldId id="398" r:id="rId27"/>
    <p:sldId id="399" r:id="rId28"/>
    <p:sldId id="402" r:id="rId29"/>
    <p:sldId id="404" r:id="rId30"/>
    <p:sldId id="405" r:id="rId31"/>
    <p:sldId id="406" r:id="rId32"/>
    <p:sldId id="429" r:id="rId33"/>
    <p:sldId id="407" r:id="rId34"/>
    <p:sldId id="420" r:id="rId35"/>
    <p:sldId id="421" r:id="rId36"/>
    <p:sldId id="408" r:id="rId37"/>
    <p:sldId id="411" r:id="rId38"/>
    <p:sldId id="412" r:id="rId39"/>
    <p:sldId id="415" r:id="rId40"/>
    <p:sldId id="414" r:id="rId41"/>
    <p:sldId id="428" r:id="rId42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F88A79-4FD3-413A-A3C3-43EF3174D27E}">
          <p14:sldIdLst>
            <p14:sldId id="423"/>
            <p14:sldId id="425"/>
            <p14:sldId id="292"/>
            <p14:sldId id="426"/>
            <p14:sldId id="383"/>
            <p14:sldId id="427"/>
            <p14:sldId id="335"/>
          </p14:sldIdLst>
        </p14:section>
        <p14:section name="Untitled Section" id="{4715B5DD-88B3-4EB6-9822-5F42F270FACD}">
          <p14:sldIdLst>
            <p14:sldId id="375"/>
            <p14:sldId id="376"/>
            <p14:sldId id="377"/>
            <p14:sldId id="378"/>
            <p14:sldId id="379"/>
            <p14:sldId id="380"/>
            <p14:sldId id="382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401"/>
            <p14:sldId id="397"/>
            <p14:sldId id="398"/>
            <p14:sldId id="399"/>
            <p14:sldId id="402"/>
            <p14:sldId id="404"/>
            <p14:sldId id="405"/>
            <p14:sldId id="406"/>
            <p14:sldId id="429"/>
            <p14:sldId id="407"/>
            <p14:sldId id="420"/>
            <p14:sldId id="421"/>
            <p14:sldId id="408"/>
            <p14:sldId id="411"/>
            <p14:sldId id="412"/>
            <p14:sldId id="415"/>
            <p14:sldId id="414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3BA1B"/>
    <a:srgbClr val="FF33CC"/>
    <a:srgbClr val="CC0099"/>
    <a:srgbClr val="CC0000"/>
    <a:srgbClr val="46ACAE"/>
    <a:srgbClr val="7EA5D0"/>
    <a:srgbClr val="6E8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5" autoAdjust="0"/>
    <p:restoredTop sz="94660" autoAdjust="0"/>
  </p:normalViewPr>
  <p:slideViewPr>
    <p:cSldViewPr>
      <p:cViewPr varScale="1">
        <p:scale>
          <a:sx n="87" d="100"/>
          <a:sy n="87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B1582E9-495B-4E78-BD27-FBFA14AD5EED}" type="datetimeFigureOut">
              <a:rPr lang="th-TH" smtClean="0"/>
              <a:pPr/>
              <a:t>20/07/60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6F0FA99-5E4B-4243-9387-251BC85C17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403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76E8429-4495-4A08-B8FC-26EB593866FB}" type="datetimeFigureOut">
              <a:rPr lang="th-TH" smtClean="0"/>
              <a:pPr/>
              <a:t>20/07/60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C7F6354-99B2-433E-832C-08809BEC95D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19100"/>
            <a:ext cx="2819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39DF2F3-DAA6-4461-B3D3-6243E11F1D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467600" y="342900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b="1" i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609600" y="2730500"/>
            <a:ext cx="762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3093" name="Picture 21" descr="05_ico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08525"/>
            <a:ext cx="1216025" cy="1158875"/>
          </a:xfrm>
          <a:prstGeom prst="rect">
            <a:avLst/>
          </a:prstGeom>
          <a:noFill/>
        </p:spPr>
      </p:pic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C851B-24C2-4F2A-98A1-86BB59AAA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410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410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C3DF7-6EA4-4503-8E45-AD2370728A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248400" cy="56356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381000" y="1227138"/>
            <a:ext cx="8229600" cy="4716462"/>
          </a:xfrm>
        </p:spPr>
        <p:txBody>
          <a:bodyPr/>
          <a:lstStyle/>
          <a:p>
            <a:r>
              <a:rPr lang="th-TH" smtClean="0"/>
              <a:t>คลิกไอคอนเพื่อเพิ่มตาราง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1219200" y="63373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76200" y="6184900"/>
            <a:ext cx="12954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77651EC-3A5E-48FA-8305-4C3FB1656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6E23-6405-43BA-855B-4EC4A7E54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CA621-7F03-46C9-BE97-F495DFDDA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81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9D6FA-F1D0-4E1C-A2B7-72FA17D55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B8DC1-3900-4E49-8C42-651105C95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389BA-C44F-46F7-A871-307D8B5A2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F3A-35B8-4E7C-A193-979F8B8B8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3EC13-D1B5-4902-892D-6CD2624E4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E297-65B5-4247-A174-7F0FFAC939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8001000" y="8382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1054" name="Picture 30" descr="05_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80300" y="563563"/>
            <a:ext cx="596900" cy="73818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227138"/>
            <a:ext cx="82296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19200" y="63373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1849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3D7F63F-3DD6-4E59-99F8-688BB37E16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533400"/>
            <a:ext cx="6248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09943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th-TH" sz="6000" b="1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  <a:t>แนวทาง</a:t>
            </a:r>
            <a:r>
              <a:rPr lang="th-TH" sz="60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  <a:t/>
            </a:r>
            <a:br>
              <a:rPr lang="th-TH" sz="60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</a:br>
            <a:r>
              <a:rPr lang="th-TH" sz="6000" b="1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  <a:t>การจัดทำคู่มือปฏิบัติงานหลัก</a:t>
            </a:r>
            <a:endParaRPr lang="th-TH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74536" y="514747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48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โดย... </a:t>
            </a:r>
            <a:r>
              <a:rPr lang="th-TH" sz="4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รอง</a:t>
            </a:r>
            <a:r>
              <a:rPr lang="th-TH" sz="48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cs typeface="KodchiangUPC" pitchFamily="18" charset="-34"/>
              </a:rPr>
              <a:t>ศาสตราจารย์</a:t>
            </a:r>
            <a:r>
              <a:rPr lang="th-TH" sz="4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สุรชัย  ขวัญเมือง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60" y="2080858"/>
            <a:ext cx="5194480" cy="30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896" y="534245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 </a:t>
            </a:r>
            <a:b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ระดับปฏิบัติการ  สังกัดคณะวิทยาการจัดการ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8735938" cy="55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งานวิชาการ</a:t>
            </a:r>
          </a:p>
          <a:p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1.1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จัดอาจารย์สอนนักศึกษาปกติ 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1.2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ตรวจสอบการขอใช้ห้องเรียน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1.3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  ตารางคุมสอบนักศึกษา ภาคปกคิ 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1.4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รับ-ส่ง ผลการเรียนนักศึกษาภาคปกติ ภาคพิเศษ</a:t>
            </a:r>
            <a:endParaRPr lang="en-US" sz="40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1.5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ยืนยันส่งผลการเรียนออนไลน์</a:t>
            </a:r>
            <a:endParaRPr lang="en-US" sz="40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1.6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จัดทำคำสั่งนักศึกษาขาดสอบปลายภาค</a:t>
            </a:r>
          </a:p>
          <a:p>
            <a:endParaRPr lang="th-TH" sz="3600" b="1" dirty="0" smtClean="0">
              <a:solidFill>
                <a:srgbClr val="000000"/>
              </a:solidFill>
            </a:endParaRPr>
          </a:p>
          <a:p>
            <a:endParaRPr lang="th-TH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896" y="1322297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793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40711"/>
            <a:ext cx="7423563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54485"/>
            <a:ext cx="87359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 </a:t>
            </a:r>
            <a:r>
              <a:rPr lang="th-TH" sz="44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งานการเงิน</a:t>
            </a:r>
          </a:p>
          <a:p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2.1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เบิกเงินค่าตอบแทนการสอนนักศึกษาภาคพิเศษ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2.2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เบิกเงินค่าตอบแทนการสอนเกินภาระงาน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นักศึกษา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ภาคปกติ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2.3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เบิกเงินค่ากรรมการดำเนินการสอบปลายภาค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นักศึกษาภาคพิเศษ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2.4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เบิกเงินค่าอาหารว่างกรรมการสอบปลายภาค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นักศึกษาภาคปกติ ภาคพิเศษ</a:t>
            </a:r>
            <a:endParaRPr lang="en-US" sz="40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endParaRPr lang="th-TH" sz="40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3600" dirty="0" smtClean="0">
              <a:solidFill>
                <a:srgbClr val="000000"/>
              </a:solidFill>
            </a:endParaRPr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611560" y="887773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9739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064" y="415260"/>
            <a:ext cx="7627060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301" y="1760630"/>
            <a:ext cx="87359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.  </a:t>
            </a:r>
            <a:r>
              <a:rPr lang="th-TH" sz="40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งานพั</a:t>
            </a:r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</a:t>
            </a:r>
            <a:r>
              <a:rPr lang="th-TH" sz="40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ดุ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3.1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จัดซื้อ-จัดจ้าง เบิกค่าวิทยากร ค่าใช้สอยเดินทาง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ไปราชการโดยใช้ระบบ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มิติ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3.2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ดำเนินการเบิกค่าใช้จ่ายในการดำเนินโครงการ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ประกันคุณภาพการศึกษา   ด้านพัฒนาคุณภาพ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จัดการเรียนการสอน  ด้านการพัฒนาระบบและกลไก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การบริหารหลักสูตร</a:t>
            </a:r>
          </a:p>
          <a:p>
            <a:r>
              <a:rPr lang="th-TH" sz="3600" dirty="0"/>
              <a:t> </a:t>
            </a:r>
            <a:r>
              <a:rPr lang="th-TH" sz="3600" dirty="0" smtClean="0"/>
              <a:t>              </a:t>
            </a:r>
          </a:p>
          <a:p>
            <a:r>
              <a:rPr lang="th-TH" sz="3600" dirty="0"/>
              <a:t> </a:t>
            </a:r>
            <a:r>
              <a:rPr lang="th-TH" sz="3600" dirty="0" smtClean="0"/>
              <a:t>     </a:t>
            </a:r>
            <a:r>
              <a:rPr lang="en-US" sz="3600" dirty="0" smtClean="0"/>
              <a:t>      </a:t>
            </a:r>
            <a:endParaRPr lang="th-TH" sz="3600" dirty="0" smtClean="0"/>
          </a:p>
          <a:p>
            <a:endParaRPr lang="th-TH" sz="3600" dirty="0" smtClean="0"/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408063" y="1101662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7694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3162" y="340711"/>
            <a:ext cx="7495571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682" y="1161964"/>
            <a:ext cx="87359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งานธุรการ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4.1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พิมพ์หนังสือเชิญวิทยากรโครงการพัฒนาคุณภาพ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การจัดการเรียนการสอน  และโครงการพัฒนาระบบ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และกลไกการบริหารหลักสูตร  บันทึกข้อความ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เกี่ยวกับงานวิชาการ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4.2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จัดประชุม  ทำหนังสือเชิญ  และทำรายงานการประชุม        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คณะกรรมการวิชาการของคณะ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งานอื่น ๆ เช่น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จัดทำรายงานประกันคุณภาพ สกอ.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ฯลฯ</a:t>
            </a:r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553162" y="795252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40183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6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54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การวิเคราะห์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ของแต่ละงาน</a:t>
            </a:r>
            <a:endParaRPr lang="th-TH" sz="2400" kern="0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093296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909" y="270992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78648"/>
            <a:ext cx="89644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ตรวจสอบรายละเอียดคุณลักษณะของพัสดุ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จัดทำรายงานขอซื้อ-ขอจ้าง  ประกาศและเอกสารสอบราคา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“ร่าง” คำสั่งคณะกรรมการจัดซื้อ-จัดจ้าง</a:t>
            </a:r>
          </a:p>
          <a:p>
            <a:pPr marL="742950" indent="-742950">
              <a:buAutoNum type="arabicPeriod" startAt="3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เสนอความเห็นในรายงานขอซื้อ-ขอจ้าง</a:t>
            </a:r>
          </a:p>
          <a:p>
            <a:pPr marL="742950" indent="-742950">
              <a:buAutoNum type="arabicPeriod" startAt="3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เสนอหัวหน้างานพัสดุ/ผู้อำนวยการกองกลางเพื่อให้           ความเห็นชอบ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เสนออธิการบดี/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รองอธิการบดีฝ่ายบริหารเพื่อให้ความเห็นชอบ</a:t>
            </a:r>
          </a:p>
          <a:p>
            <a:endParaRPr lang="th-TH" sz="3600" dirty="0" smtClean="0"/>
          </a:p>
          <a:p>
            <a:r>
              <a:rPr lang="th-TH" sz="3600" dirty="0"/>
              <a:t> </a:t>
            </a:r>
            <a:r>
              <a:rPr lang="th-TH" sz="3600" dirty="0" smtClean="0"/>
              <a:t>     </a:t>
            </a:r>
            <a:r>
              <a:rPr lang="en-US" sz="3600" dirty="0" smtClean="0"/>
              <a:t>       </a:t>
            </a:r>
            <a:endParaRPr lang="th-TH" sz="3600" dirty="0" smtClean="0"/>
          </a:p>
          <a:p>
            <a:endParaRPr lang="th-TH" sz="3600" dirty="0" smtClean="0"/>
          </a:p>
          <a:p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649369" y="1327327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909" y="832460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งานจัดซื้อจัดจ้างวิธีสอบราคา</a:t>
            </a:r>
            <a:endParaRPr lang="th-TH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56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760" y="478661"/>
            <a:ext cx="7621832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ตำแหน่งนักวิชาการพัสดุ ระดับปฏิบัติการ(ต่อ)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760" y="1233794"/>
            <a:ext cx="873593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6.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เผยแพร่เอกสารสอบราคา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7.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การยื่นซองเสนอราคา</a:t>
            </a:r>
          </a:p>
          <a:p>
            <a:pPr marL="742950" indent="-742950">
              <a:buAutoNum type="arabicPeriod" startAt="8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การเปิดซองเสนอราคา</a:t>
            </a:r>
          </a:p>
          <a:p>
            <a:pPr marL="742950" indent="-742950">
              <a:buAutoNum type="arabicPeriod" startAt="8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ให้ความเห็นในรายงานผลการเปิดซองเสนอราคาเพื่อประกอบการสั่งซื้อ-สั่งจ้าง</a:t>
            </a:r>
          </a:p>
          <a:p>
            <a:pPr marL="742950" indent="-742950">
              <a:buAutoNum type="arabicPeriod" startAt="8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เสนออธิการบดี/รองอธิการบดีฝ่ายบริหาร เพื่อพิจารณา      ให้ความเห็นชอบ โดยเสนอผ่านหัวหน้างานพัสดุ ตรวจสอบความถูกต้องและเหมาะสม</a:t>
            </a:r>
          </a:p>
          <a:p>
            <a:r>
              <a:rPr lang="th-TH" sz="3600" dirty="0" smtClean="0"/>
              <a:t>     </a:t>
            </a:r>
          </a:p>
          <a:p>
            <a:r>
              <a:rPr lang="th-TH" sz="3600" dirty="0"/>
              <a:t> </a:t>
            </a:r>
            <a:r>
              <a:rPr lang="th-TH" sz="3600" dirty="0" smtClean="0"/>
              <a:t>     </a:t>
            </a:r>
            <a:r>
              <a:rPr lang="en-US" sz="3600" dirty="0" smtClean="0"/>
              <a:t>       </a:t>
            </a:r>
            <a:endParaRPr lang="th-TH" sz="3600" dirty="0" smtClean="0"/>
          </a:p>
          <a:p>
            <a:endParaRPr lang="th-TH" sz="3600" dirty="0" smtClean="0"/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4464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3809" y="273316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ตำแหน่งบุคลากร 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398649"/>
            <a:ext cx="87079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สำนักงานคณบดีรับเรื่องจากผู้เสนอขอตำแหน่งทางวิชาการ  และเสนอคณะกรรมการประจำคณะ  ตรวจสอบคุณสมบัติและความเหมาะสมของผลงานทางวิชาการ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กองบริหารงานบุคคลรับเรื่องจากสำนักงานคณบดี  แล้วตรวจสอบคุณสมบัติ/ผลงานวิชาการ ของผู้เสนอขอตำแหน่งทางวิชาการให้ถูกต้องตามหลักเกณฑ์ที่ ก.พ.อ.ประกาศ</a:t>
            </a:r>
          </a:p>
          <a:p>
            <a:endParaRPr lang="th-TH" sz="3600" dirty="0" smtClean="0"/>
          </a:p>
          <a:p>
            <a:r>
              <a:rPr lang="th-TH" sz="3600" dirty="0" smtClean="0"/>
              <a:t>      </a:t>
            </a:r>
            <a:r>
              <a:rPr lang="en-US" sz="3600" dirty="0" smtClean="0"/>
              <a:t>       </a:t>
            </a:r>
            <a:endParaRPr lang="th-TH" sz="3600" dirty="0" smtClean="0"/>
          </a:p>
          <a:p>
            <a:endParaRPr lang="th-TH" sz="3600" dirty="0" smtClean="0"/>
          </a:p>
          <a:p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653808" y="856548"/>
            <a:ext cx="7279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งานพิจารณาแต่งตั้งบุคคลให้ดำรงตำแหน่งผู้ช่วยศาสตราจารย์   รองศาสตราจารย์  และศาสตราจารย์</a:t>
            </a:r>
            <a:endParaRPr lang="th-TH" sz="36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807" y="1867946"/>
            <a:ext cx="305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96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85267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 (ต่อ)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96290"/>
            <a:ext cx="89644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ประสาน / นัดประชุมคณะกรรมการพิจารณาตำแหน่งทางวิชาการ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เสนอคณะกรรมการพิจารณาตำแหน่งทางวิชาการเพื่อพิจารณาและ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คัดสรรคณะกรรมการผู้ทรงคุณวุฒิประเมินผลงานทางวิชาการ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จัดทำหนังสือทาบทามผู้ทรงคุณวุฒิ เพื่อประเมินผลงานทางวิชาการ 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เสนออธิการบดีลงนาม  โดยเสนอผ่านผู้อำนวยการกองบริหารงาน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บุคคลและรองอธิการบดีฝ่ายบริหาร</a:t>
            </a:r>
          </a:p>
          <a:p>
            <a:r>
              <a:rPr lang="th-TH" sz="3600" dirty="0"/>
              <a:t> </a:t>
            </a:r>
            <a:r>
              <a:rPr lang="th-TH" sz="3600" dirty="0" smtClean="0"/>
              <a:t>     </a:t>
            </a:r>
            <a:r>
              <a:rPr lang="en-US" sz="3600" dirty="0" smtClean="0"/>
              <a:t>       </a:t>
            </a:r>
            <a:endParaRPr lang="th-TH" sz="3600" dirty="0" smtClean="0"/>
          </a:p>
          <a:p>
            <a:endParaRPr lang="th-TH" sz="3600" dirty="0" smtClean="0"/>
          </a:p>
          <a:p>
            <a:endParaRPr lang="th-TH" sz="3600" dirty="0"/>
          </a:p>
        </p:txBody>
      </p:sp>
      <p:sp>
        <p:nvSpPr>
          <p:cNvPr id="6" name="Rectangle 5"/>
          <p:cNvSpPr/>
          <p:nvPr/>
        </p:nvSpPr>
        <p:spPr>
          <a:xfrm>
            <a:off x="624066" y="1248471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36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16" y="506208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 (ต่อ)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38784"/>
            <a:ext cx="8784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6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เมื่อคณะกรรมการประเมินฯ แจ้งผลการประเมินครบถ้วนแล้ว  </a:t>
            </a:r>
          </a:p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หากมีความเห็นไม่เป็นเอกฉันท์ ให้ดำเนินการจัดประชุม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คณะกรรมการผู้ทรงคุณวุฒิเพื่อสรุปความเห็น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7.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ประสาน/นัดประชุมคณะกรรมการพิจารณาตำแหน่งทางวิชาการ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ให้ความเห็นชอบ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8.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เสนอสภามหาวิทยาลัยอนุมัติแต่งตั้ง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9.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จัดทำคำสั่งแต่งตั้งเสนออธิการบดีลงนาม</a:t>
            </a:r>
          </a:p>
          <a:p>
            <a:endParaRPr lang="th-TH" sz="3600" dirty="0" smtClean="0"/>
          </a:p>
          <a:p>
            <a:endParaRPr lang="th-TH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4077072"/>
            <a:ext cx="316752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หมายเหตุ</a:t>
            </a:r>
          </a:p>
          <a:p>
            <a:pPr algn="ctr"/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การดำเนินงานทุกขั้นตอน</a:t>
            </a:r>
          </a:p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ต้องเป็นความลับ</a:t>
            </a:r>
            <a:endParaRPr lang="th-TH" sz="3600" b="1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99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ประเด็นสำคัญ</a:t>
            </a:r>
            <a:endParaRPr lang="th-TH" sz="5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83" y="1844824"/>
            <a:ext cx="8892480" cy="3312368"/>
          </a:xfrm>
        </p:spPr>
        <p:txBody>
          <a:bodyPr/>
          <a:lstStyle/>
          <a:p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ความหมายและองค์ประกอบ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ของคู่มือปฏิบัติงานหลัก </a:t>
            </a:r>
            <a:r>
              <a:rPr lang="th-TH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smtClean="0">
                <a:solidFill>
                  <a:srgbClr val="000000"/>
                </a:solidFill>
              </a:rPr>
              <a:t>What)</a:t>
            </a:r>
            <a:r>
              <a:rPr lang="th-TH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ความสำคัญของคู่มือปฏิบัติงานหลัก </a:t>
            </a:r>
            <a:r>
              <a:rPr lang="th-TH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smtClean="0">
                <a:solidFill>
                  <a:srgbClr val="000000"/>
                </a:solidFill>
              </a:rPr>
              <a:t>Why)</a:t>
            </a:r>
            <a:r>
              <a:rPr lang="th-TH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ขั้นตอนการจัดทำคู่มือปฏิบัติงาน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หลัก</a:t>
            </a:r>
            <a:r>
              <a:rPr lang="en-US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(H</a:t>
            </a:r>
            <a:r>
              <a:rPr lang="en-US" sz="3200" dirty="0" smtClean="0">
                <a:solidFill>
                  <a:srgbClr val="000000"/>
                </a:solidFill>
              </a:rPr>
              <a:t>ow)</a:t>
            </a:r>
            <a:endParaRPr lang="en-US" sz="3200" dirty="0">
              <a:solidFill>
                <a:srgbClr val="000000"/>
              </a:solidFill>
            </a:endParaRPr>
          </a:p>
          <a:p>
            <a:endParaRPr lang="th-TH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th-TH" sz="4000" dirty="0"/>
          </a:p>
          <a:p>
            <a:endParaRPr lang="th-TH" sz="4000" dirty="0" smtClean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494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endParaRPr lang="th-TH" sz="6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60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การปฏิบัติงาน</a:t>
            </a:r>
          </a:p>
          <a:p>
            <a:pPr algn="ctr"/>
            <a:r>
              <a:rPr lang="th-TH" sz="54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ตามขั้นตอนที่ </a:t>
            </a:r>
            <a:r>
              <a:rPr lang="en-US" sz="54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sz="2800" kern="0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263340"/>
            <a:ext cx="749628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/>
              <a:t>  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นำขั้นตอนการปฏิบัติงานตามข้อ </a:t>
            </a:r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 </a:t>
            </a:r>
            <a:endParaRPr lang="th-TH" sz="44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ปรึกษาเพื่อนร่วมงาน  และผู้บังคับบัญชา   </a:t>
            </a: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842" y="3946358"/>
            <a:ext cx="8241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เมื่อกำหนดขั้นตอนแล้ว  ก่อนที่จะนำแต่ละขั้นตอนไปกำหนดรายละเอียดการปฏิบัติงาน  ควรปรึกษาผู้เกี่ยวข้อง  </a:t>
            </a:r>
          </a:p>
          <a:p>
            <a:pPr algn="ctr"/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เพื่อป้องกันความผิดพลาด</a:t>
            </a: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14" name="Picture 4" descr="O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233" y="587846"/>
            <a:ext cx="1880934" cy="133866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2433740" y="12304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th-TH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มีการปฏิบัติ ดังนี้</a:t>
            </a:r>
            <a:r>
              <a:rPr lang="en-US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/>
            </a:r>
            <a:br>
              <a:rPr lang="en-US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endParaRPr lang="en-US" sz="44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88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6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</a:t>
            </a:r>
            <a:endParaRPr lang="th-TH" sz="66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5400" kern="0" dirty="0" smtClean="0">
                <a:solidFill>
                  <a:schemeClr val="bg1"/>
                </a:solidFill>
              </a:rPr>
              <a:t>การกำหนด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</a:rPr>
              <a:t>รายละเอียด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</a:rPr>
              <a:t>ของการปฏิบัติงาน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</a:rPr>
              <a:t>ในแต่ละขั้นตอน</a:t>
            </a:r>
            <a:endParaRPr lang="th-TH" sz="48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23578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อธิบายการดำเนินการในแต่ละขั้นตอน (ทำอะไร อย่างไร)</a:t>
            </a:r>
            <a:endParaRPr lang="en-US" sz="44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มีเอกสาร กฎ ระเบียบ คำสั่ง ประกาศ แบบฟอร์ม (ถ้ามี)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ตัวอย่างต่าง ๆ ฯลฯ  ซึ่งใช้ประกอบในแต่ละขั้นตอน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ในแต่ละขั้นตอนให้ระบุไว้ว่า  มีแนวทางแก้ไขปัญหา 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หรือข้อเสนอแนะอย่างไร (ถ้ามี) </a:t>
            </a:r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</a:t>
            </a:r>
            <a:endParaRPr lang="th-TH" sz="44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10" name="Picture 4" descr="O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332" y="332656"/>
            <a:ext cx="2855327" cy="1946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7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97" y="387720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031226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  </a:t>
            </a:r>
            <a:r>
              <a:rPr lang="th-TH" sz="40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ตรวจสอบรายละเอียดคุณลักษณะของพัสดุ</a:t>
            </a:r>
          </a:p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-อธิบาย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ทำอะไร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อย่างไร</a:t>
            </a:r>
            <a:endParaRPr lang="th-TH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-มี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เอกสาร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กฎ ระเบียบ คำสั่ง ประกาศ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แบบฟอร์มต่าง (ถ้ามี)ตัวอย่างประกอบ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ฯลฯ อะไรบ้าง  </a:t>
            </a:r>
            <a:endParaRPr lang="th-TH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-เขียนอธิบายพร้อม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แนบประกอบไว้ในขั้นตอนนี้</a:t>
            </a:r>
          </a:p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-ข้อสังเกต ข้อเสนอแนะ หรือ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ปัญหาที่พบในขั้นตอนนี้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ถ้ามี)</a:t>
            </a:r>
          </a:p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-ฯลฯ</a:t>
            </a:r>
            <a:endParaRPr lang="th-TH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297" y="916977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งานจัดซื้อจัดจ้างวิธีสอบราคา</a:t>
            </a:r>
            <a:endParaRPr lang="th-TH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694" y="1485517"/>
            <a:ext cx="305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87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591336"/>
            <a:ext cx="8484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2.1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รายงานการขอซื้อ-ขอจ้าง </a:t>
            </a:r>
            <a:endParaRPr lang="th-TH" sz="44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000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-</a:t>
            </a:r>
          </a:p>
          <a:p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</a:p>
          <a:p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</a:p>
          <a:p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  <a:endParaRPr lang="th-TH" sz="4000" b="1" dirty="0" smtClean="0"/>
          </a:p>
          <a:p>
            <a:pPr marL="571500" indent="-571500">
              <a:buFontTx/>
              <a:buChar char="-"/>
            </a:pPr>
            <a:endParaRPr lang="th-TH" sz="3600" dirty="0" smtClean="0"/>
          </a:p>
        </p:txBody>
      </p:sp>
      <p:pic>
        <p:nvPicPr>
          <p:cNvPr id="6" name="Picture 6" descr="Offce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230578" cy="19908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4508" y="1267897"/>
            <a:ext cx="8799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</a:t>
            </a:r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การขอซื้อ-ขอ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จ้าง  ประกาศและเอกสารสอบราคา  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“ร่าง” คำสั่งแต่งตั้งคณะกรรมการจัดซื้อ-จัดจ้าง</a:t>
            </a:r>
            <a:endParaRPr lang="th-TH" sz="4400" b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45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628800"/>
            <a:ext cx="84844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   </a:t>
            </a:r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2.2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ประกาศ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และเอกสารสอบราคา</a:t>
            </a:r>
          </a:p>
          <a:p>
            <a:r>
              <a:rPr lang="th-TH" sz="4400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   </a:t>
            </a:r>
          </a:p>
          <a:p>
            <a:pPr marL="571500" indent="-571500">
              <a:buFontTx/>
              <a:buChar char="-"/>
            </a:pPr>
            <a:endParaRPr lang="th-TH" sz="3600" dirty="0" smtClean="0"/>
          </a:p>
        </p:txBody>
      </p:sp>
      <p:pic>
        <p:nvPicPr>
          <p:cNvPr id="9" name="Picture 9" descr="profess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61" y="1838325"/>
            <a:ext cx="24193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452837"/>
            <a:ext cx="8484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</a:t>
            </a:r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2.3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“ร่าง” คำสั่งแต่งตั้งคณะกรรมการจัดซื้อ-จัดจ้าง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   </a:t>
            </a:r>
          </a:p>
          <a:p>
            <a:pPr marL="571500" indent="-571500">
              <a:buFontTx/>
              <a:buChar char="-"/>
            </a:pPr>
            <a:endParaRPr lang="th-TH" sz="3600" dirty="0" smtClean="0"/>
          </a:p>
        </p:txBody>
      </p:sp>
      <p:pic>
        <p:nvPicPr>
          <p:cNvPr id="7" name="Picture 3" descr="image00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84168" y="2420888"/>
            <a:ext cx="1944216" cy="2588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089025"/>
            <a:ext cx="83404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r>
              <a:rPr lang="en-US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. 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เสนอความเห็นในรายงานขอซื้อ-ขอจ้าง   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เสนอหัวหน้างานพัสดุ  ผู้อำนวยการกองกลาง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เพื่อตรวจสอบความถูกต้องและเหมาะสม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- อธิบาย  ทำอะไร  อย่างไร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- มีตัวอย่างเอกสารประกอบ (แนบ)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- ฯลฯ</a:t>
            </a:r>
          </a:p>
          <a:p>
            <a:r>
              <a:rPr lang="en-US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ฯลฯ</a:t>
            </a:r>
            <a:endParaRPr lang="th-TH" sz="4400" b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53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184" y="1052736"/>
            <a:ext cx="6248400" cy="563563"/>
          </a:xfrm>
        </p:spPr>
        <p:txBody>
          <a:bodyPr/>
          <a:lstStyle/>
          <a:p>
            <a:pPr algn="ctr"/>
            <a:r>
              <a:rPr lang="th-TH" sz="8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การจัดทำรูปเล่ม</a:t>
            </a:r>
            <a:endParaRPr lang="th-TH" sz="8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2132806"/>
            <a:ext cx="3333750" cy="2905125"/>
          </a:xfrm>
        </p:spPr>
      </p:pic>
      <p:sp>
        <p:nvSpPr>
          <p:cNvPr id="3" name="Rectangle 2"/>
          <p:cNvSpPr/>
          <p:nvPr/>
        </p:nvSpPr>
        <p:spPr>
          <a:xfrm>
            <a:off x="3853694" y="324433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6912768" cy="831133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ความหมายของคู่มือปฏิบัติงานหลัก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832"/>
            <a:ext cx="8892480" cy="2664296"/>
          </a:xfrm>
        </p:spPr>
        <p:txBody>
          <a:bodyPr/>
          <a:lstStyle/>
          <a:p>
            <a:pPr>
              <a:defRPr/>
            </a:pPr>
            <a:r>
              <a:rPr lang="th-TH" sz="5400" dirty="0" smtClean="0">
                <a:solidFill>
                  <a:schemeClr val="tx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เอกสารแสดงเส้นทางการทำงานในงานหลักตั้งแต่จุดเริ่มต้นจนสิ้นสุดกระบวนการ            โดยระบุขั้นตอนการดำเนินการต่าง ๆ</a:t>
            </a:r>
            <a:endParaRPr lang="th-TH" sz="4400" dirty="0" smtClean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pic>
        <p:nvPicPr>
          <p:cNvPr id="7" name="Picture 5" descr="16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434469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54" y="652579"/>
            <a:ext cx="6248400" cy="563563"/>
          </a:xfrm>
        </p:spPr>
        <p:txBody>
          <a:bodyPr/>
          <a:lstStyle/>
          <a:p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ส่วนประกอบของรูปเล่ม แบ่งเป็น 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</a:t>
            </a:r>
            <a:endParaRPr lang="th-TH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888432"/>
          </a:xfrm>
        </p:spPr>
        <p:txBody>
          <a:bodyPr/>
          <a:lstStyle/>
          <a:p>
            <a:pPr marL="0" indent="0">
              <a:buNone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ประกอบด้วย   ปก  คำนำ สารบัญ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  ประกอบด้วย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แผนผังโครงสร้างองค์กร เช่น สำนักงานอธิการบดี/ คณะ/สำนัก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แผนผังโครงสร้างภายในองค์กร เช่น สำนักงานคณะ/สำนัก/กอง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แผนผังโครงสร้างหน่วยงานย่อย  เช่น  งาน</a:t>
            </a:r>
          </a:p>
          <a:p>
            <a:pPr marL="0" indent="0">
              <a:buNone/>
            </a:pP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  <a:endParaRPr lang="th-TH" sz="36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 algn="ctr">
              <a:buNone/>
            </a:pPr>
            <a:r>
              <a:rPr lang="th-TH" sz="3600" i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ตัวอย่างรายละเอียดของแต่ละส่วน  มีดังนี้</a:t>
            </a:r>
          </a:p>
          <a:p>
            <a:pPr marL="0" indent="0" algn="ctr">
              <a:buNone/>
            </a:pPr>
            <a:r>
              <a:rPr lang="th-TH" sz="3600" i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63068"/>
            <a:ext cx="4104456" cy="563563"/>
          </a:xfrm>
        </p:spPr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en-US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ปกและใบรองปก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54423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826451" y="1100063"/>
            <a:ext cx="3724250" cy="4832092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คู่มือปฏิบัติงาน</a:t>
            </a:r>
          </a:p>
          <a:p>
            <a:pPr algn="ctr"/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เรื่อง</a:t>
            </a:r>
          </a:p>
          <a:p>
            <a:r>
              <a:rPr lang="en-US" sz="32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1/6…...................................</a:t>
            </a:r>
          </a:p>
          <a:p>
            <a:r>
              <a:rPr lang="th-TH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(หมายถึง เอกสารคู่มือปฏิบัติงานของงานที่ </a:t>
            </a:r>
            <a:r>
              <a:rPr lang="en-US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1 </a:t>
            </a:r>
            <a:r>
              <a:rPr lang="th-TH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จากงานทั้งหมด </a:t>
            </a:r>
            <a:r>
              <a:rPr lang="en-US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6 </a:t>
            </a:r>
            <a:r>
              <a:rPr lang="th-TH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งานที่รับผิดชอบ)</a:t>
            </a:r>
            <a:endParaRPr lang="en-US" sz="2800" b="1" dirty="0" smtClean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400" b="1" dirty="0" smtClean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4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2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 โดย....................</a:t>
            </a:r>
          </a:p>
          <a:p>
            <a:r>
              <a:rPr lang="th-TH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2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     หน่วยงาน...............</a:t>
            </a:r>
            <a:endParaRPr lang="th-TH" sz="32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" y="2950235"/>
            <a:ext cx="1603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ตัวอย่างปก</a:t>
            </a:r>
            <a:endParaRPr lang="th-TH" sz="4000" b="1" dirty="0">
              <a:solidFill>
                <a:schemeClr val="accent1">
                  <a:lumMod val="50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4339" y="952754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เล่มที่ </a:t>
            </a:r>
            <a:r>
              <a:rPr lang="en-US" sz="40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endParaRPr lang="th-TH" sz="4000" b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63068"/>
            <a:ext cx="4104456" cy="563563"/>
          </a:xfrm>
        </p:spPr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en-US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ปกและใบรองปก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54423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826451" y="1100063"/>
            <a:ext cx="3724250" cy="4832092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คู่มือปฏิบัติงาน</a:t>
            </a:r>
          </a:p>
          <a:p>
            <a:pPr algn="ctr"/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เรื่อง</a:t>
            </a:r>
          </a:p>
          <a:p>
            <a:r>
              <a:rPr lang="en-US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r>
              <a:rPr lang="en-US" sz="32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/6…...................................</a:t>
            </a:r>
          </a:p>
          <a:p>
            <a:r>
              <a:rPr lang="th-TH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(หมายถึง เอกสารคู่มือปฏิบัติงานของงานที่ </a:t>
            </a:r>
            <a:r>
              <a:rPr lang="en-US" sz="28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r>
              <a:rPr lang="en-US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จากงานทั้งหมด </a:t>
            </a:r>
            <a:r>
              <a:rPr lang="en-US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6 </a:t>
            </a:r>
            <a:r>
              <a:rPr lang="th-TH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งานที่รับผิดชอบ)</a:t>
            </a:r>
            <a:endParaRPr lang="en-US" sz="2800" b="1" dirty="0" smtClean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400" b="1" dirty="0" smtClean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4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2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 โดย....................</a:t>
            </a:r>
          </a:p>
          <a:p>
            <a:r>
              <a:rPr lang="th-TH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2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     หน่วยงาน...............</a:t>
            </a:r>
            <a:endParaRPr lang="th-TH" sz="32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" y="2950235"/>
            <a:ext cx="1603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ตัวอย่างปก</a:t>
            </a:r>
            <a:endParaRPr lang="th-TH" sz="4000" b="1" dirty="0">
              <a:solidFill>
                <a:schemeClr val="accent1">
                  <a:lumMod val="50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4339" y="952754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เล่มที่ </a:t>
            </a:r>
            <a:r>
              <a:rPr lang="en-US" sz="40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sz="4000" b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44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89" y="2492897"/>
            <a:ext cx="1258878" cy="1254695"/>
          </a:xfrm>
        </p:spPr>
      </p:pic>
      <p:sp>
        <p:nvSpPr>
          <p:cNvPr id="9" name="TextBox 8"/>
          <p:cNvSpPr txBox="1"/>
          <p:nvPr/>
        </p:nvSpPr>
        <p:spPr>
          <a:xfrm>
            <a:off x="3059832" y="333856"/>
            <a:ext cx="4320480" cy="5816977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คู่มือปฏิบัติงาน</a:t>
            </a:r>
          </a:p>
          <a:p>
            <a:pPr algn="ctr"/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เรื่อง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1/6………………………………………………………….</a:t>
            </a:r>
          </a:p>
          <a:p>
            <a:endParaRPr lang="en-US" sz="28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8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 โดย....................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หน่วยงาน...............</a:t>
            </a:r>
          </a:p>
          <a:p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ตรวจสอบการจัดทำ ครั้งที่ </a:t>
            </a:r>
            <a:r>
              <a:rPr lang="en-US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</a:p>
          <a:p>
            <a:r>
              <a:rPr lang="en-US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</a:t>
            </a:r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ชื่อ.....................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ตำแหน่ง.................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วันที่....................      </a:t>
            </a:r>
            <a:endParaRPr lang="th-TH" sz="28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9083" y="2534458"/>
            <a:ext cx="1402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</a:t>
            </a:r>
          </a:p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ใบรองปก</a:t>
            </a:r>
            <a:endParaRPr lang="th-TH" sz="4000" b="1" dirty="0">
              <a:solidFill>
                <a:schemeClr val="accent1">
                  <a:lumMod val="50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665" y="6181611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7971" y="726270"/>
            <a:ext cx="1074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เล่มที่ </a:t>
            </a:r>
            <a:r>
              <a:rPr lang="en-US" sz="36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endParaRPr lang="th-TH" sz="3600" b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00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65" y="2420888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735569" y="1052736"/>
            <a:ext cx="4464496" cy="4647426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คำนำ</a:t>
            </a:r>
          </a:p>
          <a:p>
            <a:pPr algn="ctr"/>
            <a:endParaRPr lang="th-TH" sz="32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เนื้อหาควรกล่าวถึง...</a:t>
            </a:r>
          </a:p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 ความจำเป็น  </a:t>
            </a:r>
          </a:p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วัตถุประสงค์ สาระสำคัญ และประโยชน์</a:t>
            </a:r>
          </a:p>
          <a:p>
            <a:pPr algn="ctr"/>
            <a:r>
              <a:rPr lang="th-TH" sz="3200" b="1" i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(โดยไม่มีการถ่อมตน ออกตัว  </a:t>
            </a:r>
          </a:p>
          <a:p>
            <a:pPr algn="ctr"/>
            <a:r>
              <a:rPr lang="th-TH" sz="3200" b="1" i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หรือระบุข้อผิดพลาด) </a:t>
            </a:r>
          </a:p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และความช่วยเหลือจัดทำจากผู้อื่น</a:t>
            </a:r>
          </a:p>
          <a:p>
            <a:pPr algn="ctr"/>
            <a:endParaRPr lang="th-TH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แนวทาง</a:t>
            </a:r>
          </a:p>
          <a:p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การเขียนคำนำ</a:t>
            </a:r>
            <a:endParaRPr lang="th-TH" sz="36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6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6912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789457" y="620688"/>
            <a:ext cx="4104456" cy="5632311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สารบัญ</a:t>
            </a:r>
          </a:p>
          <a:p>
            <a:pPr algn="ctr"/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   </a:t>
            </a:r>
            <a:r>
              <a:rPr lang="th-TH" sz="3600" dirty="0" smtClean="0">
                <a:solidFill>
                  <a:srgbClr val="000000"/>
                </a:solidFill>
              </a:rPr>
              <a:t>      </a:t>
            </a:r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หน้า</a:t>
            </a:r>
            <a:endParaRPr lang="th-TH" sz="32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คำนำ                                   ..</a:t>
            </a:r>
          </a:p>
          <a:p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		..</a:t>
            </a:r>
          </a:p>
          <a:p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โครงสร้างสำนักงานอธิการบดี   ..</a:t>
            </a:r>
          </a:p>
          <a:p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โครงสร้างกองกลาง               ..</a:t>
            </a:r>
          </a:p>
          <a:p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โครงสร้างงานพัสดุ                ..</a:t>
            </a:r>
          </a:p>
          <a:p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 วิธีตกลงราคา               ..</a:t>
            </a:r>
            <a:endParaRPr lang="th-TH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(รายละเอียดย่อยของการจัดซื้อ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โดยวิธีตกลงราคานำมาจาก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เฟรมที่ </a:t>
            </a:r>
            <a:r>
              <a:rPr lang="en-US" sz="32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24-28)</a:t>
            </a:r>
            <a:endParaRPr lang="th-TH" sz="36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036" y="2431257"/>
            <a:ext cx="2231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แนวทาง</a:t>
            </a:r>
          </a:p>
          <a:p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การ</a:t>
            </a:r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เขียนสารบัญ</a:t>
            </a:r>
            <a:endParaRPr lang="th-TH" sz="36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76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20576"/>
            <a:ext cx="6204618" cy="563563"/>
          </a:xfrm>
        </p:spPr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บริบทมหาวิทยาลัย/หน่วยงาน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371" y="1295469"/>
            <a:ext cx="63802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arenR"/>
            </a:pPr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บริบทมหาวิทยาลัย หน่วยงานที่สังกัดโดยสังเขป</a:t>
            </a:r>
          </a:p>
          <a:p>
            <a:pPr marL="742950" indent="-742950">
              <a:buAutoNum type="arabicParenR"/>
            </a:pPr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แผนผังโครงสร้างองค์กร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1896" y="2930041"/>
            <a:ext cx="265142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สำนักงานอธิการบดี</a:t>
            </a:r>
            <a:endParaRPr lang="th-TH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5829" y="4337335"/>
            <a:ext cx="1199781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กองกลาง</a:t>
            </a:r>
          </a:p>
          <a:p>
            <a:endParaRPr lang="th-TH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13832" y="4256874"/>
            <a:ext cx="1565812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กองนโยบาย</a:t>
            </a:r>
          </a:p>
          <a:p>
            <a:pPr algn="ctr"/>
            <a:r>
              <a:rPr lang="th-TH" sz="3200" b="1" dirty="0" smtClean="0"/>
              <a:t>และแผน</a:t>
            </a:r>
            <a:endParaRPr lang="th-TH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30875" y="4275780"/>
            <a:ext cx="1368152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กองคลัง</a:t>
            </a:r>
            <a:endParaRPr lang="th-TH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83846" y="4275780"/>
            <a:ext cx="1460084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กองพัฒนา</a:t>
            </a:r>
          </a:p>
          <a:p>
            <a:pPr algn="ctr"/>
            <a:r>
              <a:rPr lang="th-TH" sz="3200" b="1" dirty="0" smtClean="0"/>
              <a:t>นักศึกษา</a:t>
            </a:r>
            <a:endParaRPr lang="th-TH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54292" y="4275780"/>
            <a:ext cx="1509372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กอ</a:t>
            </a:r>
            <a:r>
              <a:rPr lang="th-TH" sz="3200" b="1" dirty="0" smtClean="0"/>
              <a:t>งบริหาร</a:t>
            </a:r>
            <a:endParaRPr lang="th-TH" sz="3200" b="1" dirty="0" smtClean="0"/>
          </a:p>
          <a:p>
            <a:pPr algn="ctr"/>
            <a:r>
              <a:rPr lang="th-TH" sz="3200" b="1" dirty="0" smtClean="0"/>
              <a:t>งานบุคคล</a:t>
            </a:r>
            <a:endParaRPr lang="th-TH" sz="32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16532" y="3956222"/>
            <a:ext cx="69973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7606" y="3573016"/>
            <a:ext cx="0" cy="735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0"/>
          </p:cNvCxnSpPr>
          <p:nvPr/>
        </p:nvCxnSpPr>
        <p:spPr>
          <a:xfrm>
            <a:off x="2614951" y="3956222"/>
            <a:ext cx="0" cy="319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4" idx="0"/>
          </p:cNvCxnSpPr>
          <p:nvPr/>
        </p:nvCxnSpPr>
        <p:spPr>
          <a:xfrm>
            <a:off x="6196738" y="3937316"/>
            <a:ext cx="0" cy="319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6" idx="0"/>
          </p:cNvCxnSpPr>
          <p:nvPr/>
        </p:nvCxnSpPr>
        <p:spPr>
          <a:xfrm>
            <a:off x="8013888" y="3956222"/>
            <a:ext cx="0" cy="319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2722" y="6232410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016532" y="3956222"/>
            <a:ext cx="0" cy="319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385" y="1145515"/>
            <a:ext cx="4652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r>
              <a:rPr lang="en-US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) </a:t>
            </a:r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แผนผังโครงสร้างภายในองค์กร</a:t>
            </a:r>
            <a:endParaRPr lang="th-TH" sz="40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7610" y="1954304"/>
            <a:ext cx="2446463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กองกลาง</a:t>
            </a:r>
            <a:endParaRPr lang="th-TH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385" y="3470979"/>
            <a:ext cx="1321302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งานอาคารสถานที่</a:t>
            </a:r>
            <a:endParaRPr lang="th-TH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48150" y="3532534"/>
            <a:ext cx="1563298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16000" rtlCol="0">
            <a:noAutofit/>
          </a:bodyPr>
          <a:lstStyle/>
          <a:p>
            <a:pPr algn="ctr"/>
            <a:r>
              <a:rPr lang="th-TH" sz="3200" b="1" dirty="0" smtClean="0"/>
              <a:t>งานธุรการ</a:t>
            </a:r>
          </a:p>
          <a:p>
            <a:pPr algn="ctr"/>
            <a:endParaRPr lang="th-TH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57515" y="3532534"/>
            <a:ext cx="1368152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16000" rtlCol="0">
            <a:noAutofit/>
          </a:bodyPr>
          <a:lstStyle/>
          <a:p>
            <a:pPr algn="ctr"/>
            <a:r>
              <a:rPr lang="th-TH" sz="3200" b="1" dirty="0" smtClean="0"/>
              <a:t>งานคลัง</a:t>
            </a:r>
          </a:p>
          <a:p>
            <a:pPr algn="ctr"/>
            <a:endParaRPr lang="th-TH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39525" y="3532534"/>
            <a:ext cx="1504406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งาน</a:t>
            </a:r>
          </a:p>
          <a:p>
            <a:pPr algn="ctr"/>
            <a:r>
              <a:rPr lang="th-TH" sz="3200" b="1" dirty="0" smtClean="0"/>
              <a:t>ยานพาหนะ</a:t>
            </a:r>
            <a:endParaRPr lang="th-TH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71241" y="3532982"/>
            <a:ext cx="1368152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16000" rtlCol="0">
            <a:noAutofit/>
          </a:bodyPr>
          <a:lstStyle/>
          <a:p>
            <a:pPr algn="ctr"/>
            <a:r>
              <a:rPr lang="th-TH" sz="3200" b="1" dirty="0" smtClean="0"/>
              <a:t>งานพัสดุ</a:t>
            </a:r>
          </a:p>
          <a:p>
            <a:pPr algn="ctr"/>
            <a:endParaRPr lang="th-TH" sz="28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31028" y="3212976"/>
            <a:ext cx="69973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2"/>
            <a:endCxn id="17" idx="0"/>
          </p:cNvCxnSpPr>
          <p:nvPr/>
        </p:nvCxnSpPr>
        <p:spPr>
          <a:xfrm flipH="1">
            <a:off x="4355317" y="2600635"/>
            <a:ext cx="25525" cy="9323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85636" y="3222885"/>
            <a:ext cx="8754" cy="248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0"/>
          </p:cNvCxnSpPr>
          <p:nvPr/>
        </p:nvCxnSpPr>
        <p:spPr>
          <a:xfrm>
            <a:off x="2641591" y="3212976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4" idx="0"/>
          </p:cNvCxnSpPr>
          <p:nvPr/>
        </p:nvCxnSpPr>
        <p:spPr>
          <a:xfrm flipH="1">
            <a:off x="6229799" y="3212976"/>
            <a:ext cx="1258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6" idx="0"/>
          </p:cNvCxnSpPr>
          <p:nvPr/>
        </p:nvCxnSpPr>
        <p:spPr>
          <a:xfrm flipH="1">
            <a:off x="7991728" y="3212976"/>
            <a:ext cx="22162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491879" y="3212976"/>
            <a:ext cx="1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5043" y="3242956"/>
            <a:ext cx="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9073" y="4835494"/>
            <a:ext cx="1861769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งาน</a:t>
            </a:r>
          </a:p>
          <a:p>
            <a:r>
              <a:rPr lang="th-TH" sz="3200" b="1" dirty="0" smtClean="0"/>
              <a:t>ประชาสัมพันธ์</a:t>
            </a:r>
            <a:endParaRPr lang="th-TH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4835495"/>
            <a:ext cx="1594616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งานประชุมและพิธีการ</a:t>
            </a:r>
            <a:endParaRPr lang="th-TH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35947" y="6187439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 bwMode="gray">
          <a:xfrm>
            <a:off x="755576" y="594471"/>
            <a:ext cx="669674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th-TH" sz="4400" kern="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4400" kern="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400" kern="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บริบทมหาวิทยาลัย/หน่วยงาน (ต่อ)</a:t>
            </a:r>
            <a:endParaRPr lang="th-TH" sz="4400" kern="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37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20576"/>
            <a:ext cx="6768752" cy="563563"/>
          </a:xfrm>
        </p:spPr>
        <p:txBody>
          <a:bodyPr/>
          <a:lstStyle/>
          <a:p>
            <a:pPr algn="l"/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บริบทมหาวิทยาลัย/หน่วยงาน </a:t>
            </a:r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(ต่อ)</a:t>
            </a:r>
            <a:endParaRPr lang="th-TH" sz="4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385" y="1023460"/>
            <a:ext cx="4703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3) </a:t>
            </a:r>
            <a:r>
              <a:rPr lang="th-TH" sz="4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แผนผังโครงสร้างหน่วยงานย่อย</a:t>
            </a:r>
            <a:endParaRPr lang="th-TH" sz="4000" b="1" dirty="0">
              <a:solidFill>
                <a:schemeClr val="accent4">
                  <a:lumMod val="90000"/>
                  <a:lumOff val="10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7106" y="1758759"/>
            <a:ext cx="2209973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52000" rtlCol="0">
            <a:noAutofit/>
          </a:bodyPr>
          <a:lstStyle/>
          <a:p>
            <a:pPr algn="ctr"/>
            <a:r>
              <a:rPr lang="th-TH" sz="3600" b="1" dirty="0" smtClean="0"/>
              <a:t>งานพัสดุ</a:t>
            </a:r>
          </a:p>
          <a:p>
            <a:pPr algn="ctr"/>
            <a:endParaRPr lang="th-TH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8161" y="3523728"/>
            <a:ext cx="1090654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756000" rtlCol="0" anchor="ctr">
            <a:noAutofit/>
          </a:bodyPr>
          <a:lstStyle/>
          <a:p>
            <a:pPr algn="ctr"/>
            <a:r>
              <a:rPr lang="th-TH" sz="3200" b="1" dirty="0" smtClean="0"/>
              <a:t>หน่วยธุรการ</a:t>
            </a:r>
          </a:p>
          <a:p>
            <a:pPr algn="ctr"/>
            <a:endParaRPr lang="th-TH" sz="3200" b="1" dirty="0" smtClean="0"/>
          </a:p>
          <a:p>
            <a:pPr algn="ctr"/>
            <a:endParaRPr lang="th-TH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2850" y="3524736"/>
            <a:ext cx="1565812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หน่วย</a:t>
            </a:r>
          </a:p>
          <a:p>
            <a:pPr algn="ctr"/>
            <a:r>
              <a:rPr lang="th-TH" sz="3200" b="1" dirty="0" smtClean="0"/>
              <a:t>ควบคุมและ</a:t>
            </a:r>
          </a:p>
          <a:p>
            <a:pPr algn="ctr"/>
            <a:r>
              <a:rPr lang="th-TH" sz="3200" b="1" dirty="0" smtClean="0"/>
              <a:t>ตรวจสอบพัสดุ</a:t>
            </a:r>
            <a:endParaRPr lang="th-TH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5347" y="3527389"/>
            <a:ext cx="1368152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tIns="252000" rtlCol="0">
            <a:no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หน่วย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จัดหา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พัสดุ</a:t>
            </a:r>
          </a:p>
          <a:p>
            <a:pPr algn="ctr"/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1526" y="3523729"/>
            <a:ext cx="1460084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16000" rtlCol="0">
            <a:noAutofit/>
          </a:bodyPr>
          <a:lstStyle/>
          <a:p>
            <a:pPr algn="ctr"/>
            <a:r>
              <a:rPr lang="th-TH" sz="3200" b="1" dirty="0" smtClean="0"/>
              <a:t>หน่วย</a:t>
            </a:r>
          </a:p>
          <a:p>
            <a:pPr algn="ctr"/>
            <a:r>
              <a:rPr lang="th-TH" sz="3200" b="1" dirty="0" smtClean="0"/>
              <a:t>ตรวจรับพัสดุ</a:t>
            </a:r>
          </a:p>
          <a:p>
            <a:pPr algn="ctr"/>
            <a:endParaRPr lang="th-TH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86301" y="3532533"/>
            <a:ext cx="1368152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52000" rtlCol="0">
            <a:noAutofit/>
          </a:bodyPr>
          <a:lstStyle/>
          <a:p>
            <a:pPr algn="ctr"/>
            <a:r>
              <a:rPr lang="th-TH" sz="3200" b="1" dirty="0" smtClean="0"/>
              <a:t>หน่วย</a:t>
            </a:r>
          </a:p>
          <a:p>
            <a:pPr algn="ctr"/>
            <a:r>
              <a:rPr lang="th-TH" sz="3200" b="1" dirty="0" smtClean="0"/>
              <a:t>บริหารสัญญา</a:t>
            </a:r>
          </a:p>
          <a:p>
            <a:pPr algn="ctr"/>
            <a:endParaRPr lang="th-TH" sz="32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9894" y="3185283"/>
            <a:ext cx="7364398" cy="188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0"/>
          </p:cNvCxnSpPr>
          <p:nvPr/>
        </p:nvCxnSpPr>
        <p:spPr>
          <a:xfrm>
            <a:off x="2119423" y="3207831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4" idx="0"/>
          </p:cNvCxnSpPr>
          <p:nvPr/>
        </p:nvCxnSpPr>
        <p:spPr>
          <a:xfrm>
            <a:off x="5095756" y="3205178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6" idx="0"/>
          </p:cNvCxnSpPr>
          <p:nvPr/>
        </p:nvCxnSpPr>
        <p:spPr>
          <a:xfrm>
            <a:off x="6661568" y="3204171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4250" y="3523728"/>
            <a:ext cx="1460084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52000" bIns="36000" rtlCol="0">
            <a:noAutofit/>
          </a:bodyPr>
          <a:lstStyle/>
          <a:p>
            <a:pPr algn="ctr"/>
            <a:r>
              <a:rPr lang="th-TH" sz="3200" b="1" dirty="0" smtClean="0"/>
              <a:t>หน่วยจำหน่ายพัสดุ</a:t>
            </a:r>
          </a:p>
          <a:p>
            <a:pPr algn="ctr"/>
            <a:endParaRPr lang="th-TH" sz="32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35704" y="3184004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61197" y="3212976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94292" y="3184004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2"/>
          </p:cNvCxnSpPr>
          <p:nvPr/>
        </p:nvCxnSpPr>
        <p:spPr>
          <a:xfrm>
            <a:off x="4512093" y="2959088"/>
            <a:ext cx="0" cy="245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2385" y="622218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55070"/>
            <a:ext cx="5040560" cy="563563"/>
          </a:xfrm>
        </p:spPr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r>
              <a:rPr lang="en-US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44" y="2470249"/>
            <a:ext cx="1989475" cy="1982865"/>
          </a:xfrm>
        </p:spPr>
      </p:pic>
      <p:sp>
        <p:nvSpPr>
          <p:cNvPr id="4" name="TextBox 3"/>
          <p:cNvSpPr txBox="1"/>
          <p:nvPr/>
        </p:nvSpPr>
        <p:spPr>
          <a:xfrm>
            <a:off x="783018" y="2470249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นำงานที่ได้วิเคราะห์ไว้มาเป็นส่วนที่ </a:t>
            </a:r>
            <a:r>
              <a:rPr lang="en-US" sz="4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 </a:t>
            </a:r>
            <a:endParaRPr lang="th-TH" sz="48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ซึ่งถือเป็นหัวใจของคู่มือการปฏิบัติงาน</a:t>
            </a:r>
            <a:endParaRPr lang="th-TH" sz="48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3400"/>
            <a:ext cx="6775648" cy="563563"/>
          </a:xfrm>
        </p:spPr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องค์ประกอบของคู่มือ</a:t>
            </a:r>
            <a:r>
              <a:rPr lang="th-TH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ปฏิบัติงานหลัก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4638"/>
            <a:ext cx="8367464" cy="3468538"/>
          </a:xfrm>
        </p:spPr>
        <p:txBody>
          <a:bodyPr/>
          <a:lstStyle/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รายละเอียด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ของการ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ปฏิบัติงาน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th-TH" sz="4800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กฎ 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ระเบียบที่เกี่ยวข้องในการ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ปฏิบัติงาน</a:t>
            </a:r>
          </a:p>
          <a:p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คำสั่ง  ประกาศ  แบบฟอร์มต่าง ๆ (ถ้ามี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th-TH" sz="4800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แนวทาง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ในการแก้ปัญหาและข้อเสนอแนะ (ถ้ามี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7" name="Picture 2" descr="M4594027-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128" y="5157192"/>
            <a:ext cx="3419872" cy="8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1623" y="6062266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533400"/>
            <a:ext cx="2095128" cy="563563"/>
          </a:xfrm>
        </p:spPr>
        <p:txBody>
          <a:bodyPr/>
          <a:lstStyle/>
          <a:p>
            <a:r>
              <a:rPr lang="th-TH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ข้อเตือนใจ</a:t>
            </a:r>
            <a:endParaRPr lang="th-TH" sz="5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35997"/>
            <a:ext cx="8229600" cy="4716462"/>
          </a:xfrm>
        </p:spPr>
        <p:txBody>
          <a:bodyPr/>
          <a:lstStyle/>
          <a:p>
            <a:r>
              <a:rPr lang="th-TH" sz="3600" dirty="0" smtClean="0"/>
              <a:t>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เป้าหมายสำคัญของการจัดทำคู่มือการ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ปฏิบัติงานหลัก</a:t>
            </a:r>
            <a:endParaRPr lang="th-TH" sz="3600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เพื่อต้องการนำมาใช้ให้เป็นประโยชน์ในหน่วยงาน</a:t>
            </a:r>
          </a:p>
          <a:p>
            <a:pPr marL="0" indent="0">
              <a:buNone/>
            </a:pP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ไม่ใช่ทำเพื่อ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ขอตำแหน่งที่สูงขึ้น</a:t>
            </a:r>
          </a:p>
          <a:p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แต่ถ้ามีคุณสมบัติเข้าสู่ตำแหน่งชำนาญการก็สามารถใช้คู่มือ  ปฏิบัติงานหลักมาเป็นผลงานได้</a:t>
            </a:r>
            <a:endParaRPr lang="th-TH" sz="3600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การนำเสนอจึงไม่จัดทำเป็น  </a:t>
            </a:r>
            <a:r>
              <a:rPr lang="en-US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บท  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ตามที่มีการเผยแพร่อยู่ทั่วไป</a:t>
            </a:r>
            <a:endParaRPr lang="th-TH" sz="36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8" descr="HAND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73" y="665163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494" y="6152459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784" y="1916832"/>
            <a:ext cx="3807454" cy="2569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สวัสดี</a:t>
            </a:r>
            <a:endParaRPr lang="th-TH" sz="115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</a:endParaRPr>
          </a:p>
        </p:txBody>
      </p:sp>
      <p:pic>
        <p:nvPicPr>
          <p:cNvPr id="8" name="Picture 7" descr="L3708340-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804248" y="4149080"/>
            <a:ext cx="1724151" cy="165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60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358" y="159104"/>
            <a:ext cx="6912768" cy="831133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ความสำคัญของคู่มือปฏิบัติงานหลัก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245358" y="990237"/>
            <a:ext cx="8892480" cy="4743020"/>
          </a:xfrm>
        </p:spPr>
        <p:txBody>
          <a:bodyPr/>
          <a:lstStyle/>
          <a:p>
            <a:pPr>
              <a:defRPr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ช่วยให้ทุกหน่วยงานมีคู่มือไว้ใช้ในการปฏิบัติงาน</a:t>
            </a:r>
          </a:p>
          <a:p>
            <a:pPr>
              <a:defRPr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ช่วยให้ผู้ปฏิบัติงานใหม่สามารถศึกษางานได้อย่างรวดเร็วจากคู่มือปฏิบัติงาน</a:t>
            </a:r>
          </a:p>
          <a:p>
            <a:pPr>
              <a:defRPr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ช่วยให้สามารถปฏิบัติงานได้อย่างต่อเนื่องเมื่อมีการเปลี่ยนหน้าที่ผู้ปฏิบัติงานในแต่ละครั้ง</a:t>
            </a:r>
          </a:p>
          <a:p>
            <a:pPr>
              <a:defRPr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ช่วยให้การบริหารแต่ของแต่ละหน่วยงานมีระบบและมีประสิทธิภาพ 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th-TH" sz="4000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01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9593"/>
            <a:ext cx="6608440" cy="563563"/>
          </a:xfrm>
        </p:spPr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ขั้นตอนการจัดทำคู่มือ</a:t>
            </a:r>
            <a:r>
              <a:rPr lang="th-TH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ปฏิบัติงานหลัก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5556"/>
            <a:ext cx="8439472" cy="4716462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นำงานที่อยู่ในความรับผิดชอบ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en-US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Job Description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มาพิจารณา   ว่ามีงานอะไรบ้าง</a:t>
            </a:r>
            <a:r>
              <a:rPr lang="th-TH" sz="5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en-US" sz="3200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 eaLnBrk="0" hangingPunct="0">
              <a:buNone/>
            </a:pPr>
            <a:r>
              <a:rPr lang="en-US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วิเคราะห์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ของแต่ละ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ตามที่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รับผิดชอบ</a:t>
            </a:r>
            <a:endParaRPr lang="en-US" sz="48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 eaLnBrk="0" hangingPunct="0">
              <a:buNone/>
            </a:pPr>
            <a:r>
              <a:rPr lang="en-US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ขั้นตอนการปฏิบัติงานตามข้อ </a:t>
            </a: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ปรึกษาเพื่อน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ร่วมงาน  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และผู้บังคับบัญชา เพื่อตรวจสอบความถูกต้อง</a:t>
            </a:r>
            <a:endParaRPr lang="en-US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กำหนด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รายละเอียดของการปฏิบัติงาน กฎ ระเบียบ คำสั่ง ประกาศ แบบฟอร์มต่างๆ (ถ้ามี) ในแต่ละขั้นตอน</a:t>
            </a:r>
            <a:endParaRPr lang="en-US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33235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6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72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endParaRPr lang="th-TH" sz="72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3020948" y="2241113"/>
            <a:ext cx="3780420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60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</a:t>
            </a:r>
          </a:p>
          <a:p>
            <a:pPr algn="ctr"/>
            <a:r>
              <a:rPr lang="th-TH" sz="60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ในความรับผิดชอบ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en-US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J</a:t>
            </a:r>
            <a:r>
              <a:rPr lang="en-US" sz="48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ob Description</a:t>
            </a:r>
            <a:r>
              <a:rPr lang="th-TH" sz="48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</a:t>
            </a:r>
            <a:endParaRPr lang="th-TH" sz="4800" kern="0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34245"/>
            <a:ext cx="7476891" cy="763204"/>
          </a:xfrm>
        </p:spPr>
        <p:txBody>
          <a:bodyPr/>
          <a:lstStyle/>
          <a:p>
            <a:pPr algn="l"/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ก. </a:t>
            </a:r>
            <a:b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 ระดับปฏิบัติการ</a:t>
            </a:r>
            <a:endParaRPr lang="en-US" sz="4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7196" y="2020570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  จัดจ้าง  วิธีตกลงราคา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วิธีสอบราคา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วิธีพิเศษ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วิธีกรณีพิเศษ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วิธีประกวดราคา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ด้วยวิธีการทางอีเล๊คทรอนิกส์</a:t>
            </a:r>
          </a:p>
          <a:p>
            <a:pPr marL="742950" indent="-742950">
              <a:buAutoNum type="arabicPeriod"/>
            </a:pP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2122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th-TH" sz="1600" b="1" dirty="0">
                <a:solidFill>
                  <a:schemeClr val="bg1"/>
                </a:solidFill>
              </a:rPr>
              <a:t>มีงานใน</a:t>
            </a:r>
            <a:r>
              <a:rPr lang="th-TH" b="1" dirty="0">
                <a:solidFill>
                  <a:schemeClr val="bg1"/>
                </a:solidFill>
              </a:rPr>
              <a:t>ความรับผิดชอบ</a:t>
            </a:r>
          </a:p>
          <a:p>
            <a:pPr algn="ctr" eaLnBrk="0" hangingPunct="0"/>
            <a:r>
              <a:rPr lang="th-TH" sz="1600" b="1" dirty="0">
                <a:solidFill>
                  <a:schemeClr val="bg1"/>
                </a:solidFill>
              </a:rPr>
              <a:t>ดังนี้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2122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th-TH" sz="1600" b="1" dirty="0">
                <a:solidFill>
                  <a:schemeClr val="bg1"/>
                </a:solidFill>
              </a:rPr>
              <a:t>มีงานใน</a:t>
            </a:r>
            <a:r>
              <a:rPr lang="th-TH" b="1" dirty="0">
                <a:solidFill>
                  <a:schemeClr val="bg1"/>
                </a:solidFill>
              </a:rPr>
              <a:t>ความรับผิดชอบ</a:t>
            </a:r>
          </a:p>
          <a:p>
            <a:pPr algn="ctr" eaLnBrk="0" hangingPunct="0"/>
            <a:r>
              <a:rPr lang="th-TH" sz="1600" b="1" dirty="0">
                <a:solidFill>
                  <a:schemeClr val="bg1"/>
                </a:solidFill>
              </a:rPr>
              <a:t>ดังนี้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0537" y="205819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th-TH" sz="1400" b="1">
                <a:solidFill>
                  <a:schemeClr val="bg1"/>
                </a:solidFill>
              </a:rPr>
              <a:t>มีงานใน</a:t>
            </a:r>
            <a:r>
              <a:rPr lang="th-TH" sz="1600" b="1">
                <a:solidFill>
                  <a:schemeClr val="bg1"/>
                </a:solidFill>
              </a:rPr>
              <a:t>ความรับผิดชอบ</a:t>
            </a:r>
          </a:p>
          <a:p>
            <a:pPr algn="ctr" eaLnBrk="0" hangingPunct="0"/>
            <a:r>
              <a:rPr lang="th-TH" sz="1400" b="1">
                <a:solidFill>
                  <a:schemeClr val="bg1"/>
                </a:solidFill>
              </a:rPr>
              <a:t>ดังนี้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4746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</a:t>
            </a:r>
            <a:r>
              <a:rPr lang="th-TH" sz="4000" b="1" i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รับผิดชอบ  ดังนี้</a:t>
            </a:r>
            <a:endParaRPr lang="th-TH" sz="40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51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896" y="534245"/>
            <a:ext cx="7279547" cy="763204"/>
          </a:xfrm>
        </p:spPr>
        <p:txBody>
          <a:bodyPr/>
          <a:lstStyle/>
          <a:p>
            <a:pPr algn="l"/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ข. </a:t>
            </a:r>
            <a:b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</a:t>
            </a:r>
            <a:endParaRPr lang="en-US" sz="4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767" y="2479338"/>
            <a:ext cx="7795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งานพิจารณา แต่งตั้งบุคคลให้ดำรงตำแหน่ง</a:t>
            </a:r>
          </a:p>
          <a:p>
            <a:pPr algn="ctr"/>
            <a:r>
              <a:rPr lang="th-TH" sz="4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ผู้ช่วยศาสตราจารย์  รองศาสตราจารย์ และ</a:t>
            </a:r>
          </a:p>
          <a:p>
            <a:r>
              <a:rPr lang="th-TH" sz="4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     ศาสตราจารย์</a:t>
            </a:r>
          </a:p>
          <a:p>
            <a:endParaRPr lang="th-TH" sz="36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20838"/>
              </p:ext>
            </p:extLst>
          </p:nvPr>
        </p:nvGraphicFramePr>
        <p:xfrm>
          <a:off x="5952071" y="4483232"/>
          <a:ext cx="2545055" cy="123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5" name="Clip" r:id="rId3" imgW="4038840" imgH="2534400" progId="">
                  <p:embed/>
                </p:oleObj>
              </mc:Choice>
              <mc:Fallback>
                <p:oleObj name="Clip" r:id="rId3" imgW="4038840" imgH="253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071" y="4483232"/>
                        <a:ext cx="2545055" cy="12342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36896" y="1488574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2436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s-09">
  <a:themeElements>
    <a:clrScheme name="05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0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5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3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369A7B"/>
        </a:accent1>
        <a:accent2>
          <a:srgbClr val="AA67B3"/>
        </a:accent2>
        <a:accent3>
          <a:srgbClr val="FFFFFF"/>
        </a:accent3>
        <a:accent4>
          <a:srgbClr val="000056"/>
        </a:accent4>
        <a:accent5>
          <a:srgbClr val="AECABF"/>
        </a:accent5>
        <a:accent6>
          <a:srgbClr val="9A5DA2"/>
        </a:accent6>
        <a:hlink>
          <a:srgbClr val="C5A241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1837</Words>
  <Application>Microsoft Office PowerPoint</Application>
  <PresentationFormat>นำเสนอทางหน้าจอ (4:3)</PresentationFormat>
  <Paragraphs>357</Paragraphs>
  <Slides>41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49" baseType="lpstr">
      <vt:lpstr>Arial</vt:lpstr>
      <vt:lpstr>Calibri</vt:lpstr>
      <vt:lpstr>Cordia New</vt:lpstr>
      <vt:lpstr>KodchiangUPC</vt:lpstr>
      <vt:lpstr>Verdana</vt:lpstr>
      <vt:lpstr>Wingdings</vt:lpstr>
      <vt:lpstr>powerpoint-templates-09</vt:lpstr>
      <vt:lpstr>Clip</vt:lpstr>
      <vt:lpstr>แนวทาง การจัดทำคู่มือปฏิบัติงานหลัก</vt:lpstr>
      <vt:lpstr>ประเด็นสำคัญ</vt:lpstr>
      <vt:lpstr>ความหมายของคู่มือปฏิบัติงานหลัก</vt:lpstr>
      <vt:lpstr>องค์ประกอบของคู่มือปฏิบัติงานหลัก</vt:lpstr>
      <vt:lpstr>ความสำคัญของคู่มือปฏิบัติงานหลัก</vt:lpstr>
      <vt:lpstr>ขั้นตอนการจัดทำคู่มือปฏิบัติงานหลัก</vt:lpstr>
      <vt:lpstr>ขั้นที่ 1</vt:lpstr>
      <vt:lpstr>ตัวอย่าง  ก.  ตำแหน่งนักวิชาการพัสดุ  ระดับปฏิบัติการ</vt:lpstr>
      <vt:lpstr>ตัวอย่าง  ข.  ตำแหน่งบุคลากร  ระดับปฏิบัติการ</vt:lpstr>
      <vt:lpstr>ตัวอย่าง  ค. ตำแหน่งเจ้าหน้าที่บริหารงานทั่วไป   ระดับปฏิบัติการ  สังกัดคณะวิทยาการจัดการ  </vt:lpstr>
      <vt:lpstr>ตัวอย่าง ค. ตำแหน่งเจ้าหน้าที่บริหารงานทั่วไป (ต่อ)</vt:lpstr>
      <vt:lpstr>ตัวอย่าง  ค. ตำแหน่งเจ้าหน้าที่บริหารงานทั่วไป (ต่อ)</vt:lpstr>
      <vt:lpstr>ตัวอย่าง  ค. ตำแหน่งเจ้าหน้าที่บริหารงานทั่วไป (ต่อ)</vt:lpstr>
      <vt:lpstr>ขั้นที่ 2</vt:lpstr>
      <vt:lpstr>ตัวอย่าง 1 ตำแหน่งนักวิชาการพัสดุ ระดับปฏิบัติการ  </vt:lpstr>
      <vt:lpstr>ตัวอย่าง 1 ตำแหน่งนักวิชาการพัสดุ ระดับปฏิบัติการ(ต่อ) </vt:lpstr>
      <vt:lpstr>ตัวอย่าง 2  ตำแหน่งบุคลากร  ระดับปฏิบัติการ  </vt:lpstr>
      <vt:lpstr>ตัวอย่าง 2 ตำแหน่งบุคลากร  ระดับปฏิบัติการ (ต่อ)  </vt:lpstr>
      <vt:lpstr>ตัวอย่าง  2 ตำแหน่งบุคลากร  ระดับปฏิบัติการ (ต่อ)  </vt:lpstr>
      <vt:lpstr>ขั้นที่ 3</vt:lpstr>
      <vt:lpstr>งานนำเสนอ PowerPoint</vt:lpstr>
      <vt:lpstr>ขั้นที่ 4</vt:lpstr>
      <vt:lpstr>งานนำเสนอ PowerPoint</vt:lpstr>
      <vt:lpstr>ตัวอย่าง   ตำแหน่งนักวิชาการพัสดุ  ระดับปฏิบัติการ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การจัดทำรูปเล่ม</vt:lpstr>
      <vt:lpstr>ส่วนประกอบของรูปเล่ม แบ่งเป็น  3  ส่วน</vt:lpstr>
      <vt:lpstr>ส่วนที่ 1 ปกและใบรองปก</vt:lpstr>
      <vt:lpstr>ส่วนที่ 1 ปกและใบรองปก</vt:lpstr>
      <vt:lpstr>งานนำเสนอ PowerPoint</vt:lpstr>
      <vt:lpstr>งานนำเสนอ PowerPoint</vt:lpstr>
      <vt:lpstr>งานนำเสนอ PowerPoint</vt:lpstr>
      <vt:lpstr>ส่วนที่ 2 บริบทมหาวิทยาลัย/หน่วยงาน</vt:lpstr>
      <vt:lpstr>งานนำเสนอ PowerPoint</vt:lpstr>
      <vt:lpstr>ส่วนที่ 2 บริบทมหาวิทยาลัย/หน่วยงาน (ต่อ)</vt:lpstr>
      <vt:lpstr>ส่วนที่ 3 ขั้นตอนการปฏิบัติงาน</vt:lpstr>
      <vt:lpstr>ข้อเตือนใจ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ACER</dc:creator>
  <cp:lastModifiedBy>RMUTL</cp:lastModifiedBy>
  <cp:revision>230</cp:revision>
  <dcterms:created xsi:type="dcterms:W3CDTF">2012-07-07T15:18:56Z</dcterms:created>
  <dcterms:modified xsi:type="dcterms:W3CDTF">2017-07-20T04:41:17Z</dcterms:modified>
</cp:coreProperties>
</file>