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77" r:id="rId7"/>
    <p:sldId id="260" r:id="rId8"/>
    <p:sldId id="261" r:id="rId9"/>
    <p:sldId id="262" r:id="rId10"/>
    <p:sldId id="279" r:id="rId11"/>
    <p:sldId id="271" r:id="rId12"/>
    <p:sldId id="263" r:id="rId13"/>
    <p:sldId id="264" r:id="rId14"/>
    <p:sldId id="265" r:id="rId15"/>
    <p:sldId id="266" r:id="rId16"/>
    <p:sldId id="280" r:id="rId17"/>
    <p:sldId id="267" r:id="rId18"/>
    <p:sldId id="268" r:id="rId19"/>
    <p:sldId id="269" r:id="rId20"/>
    <p:sldId id="270" r:id="rId21"/>
    <p:sldId id="272" r:id="rId22"/>
    <p:sldId id="276" r:id="rId23"/>
    <p:sldId id="285" r:id="rId24"/>
    <p:sldId id="281" r:id="rId25"/>
    <p:sldId id="283" r:id="rId26"/>
    <p:sldId id="286" r:id="rId27"/>
    <p:sldId id="290" r:id="rId28"/>
    <p:sldId id="297" r:id="rId29"/>
    <p:sldId id="288" r:id="rId30"/>
    <p:sldId id="289" r:id="rId31"/>
    <p:sldId id="291" r:id="rId32"/>
    <p:sldId id="292" r:id="rId33"/>
    <p:sldId id="293" r:id="rId34"/>
    <p:sldId id="294" r:id="rId35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99"/>
    <a:srgbClr val="CCECFF"/>
    <a:srgbClr val="9966FF"/>
    <a:srgbClr val="0000CC"/>
    <a:srgbClr val="6699FF"/>
    <a:srgbClr val="9999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4A16F-B104-4606-A3C8-171F7C3E1F0B}" type="datetimeFigureOut">
              <a:rPr lang="th-TH"/>
              <a:pPr>
                <a:defRPr/>
              </a:pPr>
              <a:t>08/09/59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4D676-7A3A-4C8D-B1F7-E7D1981F9586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797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4A01-9237-4427-A928-5DC5F62F41C0}" type="datetimeFigureOut">
              <a:rPr lang="th-TH"/>
              <a:pPr>
                <a:defRPr/>
              </a:pPr>
              <a:t>08/09/59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6DE7D-9C95-4BCC-820D-E9E9B60511D3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923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71F81-6802-4F04-9366-04BCFA904394}" type="datetimeFigureOut">
              <a:rPr lang="th-TH"/>
              <a:pPr>
                <a:defRPr/>
              </a:pPr>
              <a:t>08/09/59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D087A-200D-4EAB-8C25-B44BFE8AAC52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42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19822-ACC2-4A43-9E8D-073496A742A3}" type="datetimeFigureOut">
              <a:rPr lang="th-TH"/>
              <a:pPr>
                <a:defRPr/>
              </a:pPr>
              <a:t>08/09/59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CEDB0-E29D-4D10-B874-C5033AB5AD02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650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DF03-A952-4270-9C7C-62AAAF3DC0CF}" type="datetimeFigureOut">
              <a:rPr lang="th-TH"/>
              <a:pPr>
                <a:defRPr/>
              </a:pPr>
              <a:t>08/09/59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EB8E6-C77D-4077-940F-E212ECF5716D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374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AA48D-F8BA-455E-9723-2984D3AB9D56}" type="datetimeFigureOut">
              <a:rPr lang="th-TH"/>
              <a:pPr>
                <a:defRPr/>
              </a:pPr>
              <a:t>08/09/59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0B8AD-4882-4E55-B909-B981C81D2B74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367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6C3E8-B2A3-4BF5-BEC6-A6426CC56BAE}" type="datetimeFigureOut">
              <a:rPr lang="th-TH"/>
              <a:pPr>
                <a:defRPr/>
              </a:pPr>
              <a:t>08/09/59</a:t>
            </a:fld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1D2FA-388F-4D61-9197-87C4AD7C6810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096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FF792-BB7A-4F57-B234-30AB6B4C5AC1}" type="datetimeFigureOut">
              <a:rPr lang="th-TH"/>
              <a:pPr>
                <a:defRPr/>
              </a:pPr>
              <a:t>08/09/59</a:t>
            </a:fld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561CB-EE5B-4D27-A106-581167E07262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083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E3B51-39B8-4C2B-8BAD-0B5977D5AA52}" type="datetimeFigureOut">
              <a:rPr lang="th-TH"/>
              <a:pPr>
                <a:defRPr/>
              </a:pPr>
              <a:t>08/09/59</a:t>
            </a:fld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845C0-AF04-4E3D-9621-65929C4AAA01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21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001D9-7E91-40C7-96BF-0CCB91459516}" type="datetimeFigureOut">
              <a:rPr lang="th-TH"/>
              <a:pPr>
                <a:defRPr/>
              </a:pPr>
              <a:t>08/09/59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A02D3-77B8-4445-9B71-74B708C152E8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020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11584-6F73-49E4-BD17-5BABBD135CB1}" type="datetimeFigureOut">
              <a:rPr lang="th-TH"/>
              <a:pPr>
                <a:defRPr/>
              </a:pPr>
              <a:t>08/09/59</a:t>
            </a:fld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65A62-0315-4ED3-BE54-4A5DEA5B1202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94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324585-5D5D-4601-8A86-EFBCFF070A14}" type="datetimeFigureOut">
              <a:rPr lang="th-TH"/>
              <a:pPr>
                <a:defRPr/>
              </a:pPr>
              <a:t>08/09/59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fld id="{ACC6B21B-93A1-4E96-8515-364E46E65FFC}" type="slidenum">
              <a:rPr lang="th-TH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ชื่อเรื่อง 1"/>
          <p:cNvSpPr>
            <a:spLocks noGrp="1"/>
          </p:cNvSpPr>
          <p:nvPr>
            <p:ph type="ctrTitle"/>
          </p:nvPr>
        </p:nvSpPr>
        <p:spPr>
          <a:xfrm>
            <a:off x="285750" y="1071563"/>
            <a:ext cx="8201025" cy="1470025"/>
          </a:xfrm>
        </p:spPr>
        <p:txBody>
          <a:bodyPr/>
          <a:lstStyle/>
          <a:p>
            <a:pPr eaLnBrk="1" hangingPunct="1"/>
            <a:r>
              <a:rPr lang="th-TH" sz="8000" b="1" smtClean="0"/>
              <a:t>การจัดการเรียนรู้สำหรับคน                 ในศตวรรษที่ </a:t>
            </a:r>
            <a:r>
              <a:rPr lang="en-US" sz="8000" b="1" smtClean="0">
                <a:cs typeface="Angsana New" panose="02020603050405020304" pitchFamily="18" charset="-34"/>
              </a:rPr>
              <a:t>21</a:t>
            </a:r>
            <a:endParaRPr lang="th-TH" sz="8000" b="1" smtClean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285875" y="3357563"/>
            <a:ext cx="6400800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6000" b="1" dirty="0" smtClean="0">
                <a:solidFill>
                  <a:srgbClr val="FF0000"/>
                </a:solidFill>
                <a:cs typeface="+mj-cs"/>
              </a:rPr>
              <a:t>อ.ดร.</a:t>
            </a:r>
            <a:r>
              <a:rPr lang="th-TH" sz="6000" b="1" dirty="0" err="1" smtClean="0">
                <a:solidFill>
                  <a:srgbClr val="FF0000"/>
                </a:solidFill>
                <a:cs typeface="+mj-cs"/>
              </a:rPr>
              <a:t>ชลา</a:t>
            </a:r>
            <a:r>
              <a:rPr lang="th-TH" sz="6000" b="1" dirty="0" smtClean="0">
                <a:solidFill>
                  <a:srgbClr val="FF0000"/>
                </a:solidFill>
                <a:cs typeface="+mj-cs"/>
              </a:rPr>
              <a:t>ยุทธ์  ครุฑเมือง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6000" b="1" dirty="0" smtClean="0">
                <a:solidFill>
                  <a:srgbClr val="FF0000"/>
                </a:solidFill>
                <a:cs typeface="+mj-cs"/>
              </a:rPr>
              <a:t>คณะครุศาสตร์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6000" b="1" dirty="0" smtClean="0">
                <a:solidFill>
                  <a:srgbClr val="FF0000"/>
                </a:solidFill>
                <a:cs typeface="+mj-cs"/>
              </a:rPr>
              <a:t>มหาวิทยาลัยราช</a:t>
            </a:r>
            <a:r>
              <a:rPr lang="th-TH" sz="6000" b="1" dirty="0" err="1" smtClean="0">
                <a:solidFill>
                  <a:srgbClr val="FF0000"/>
                </a:solidFill>
                <a:cs typeface="+mj-cs"/>
              </a:rPr>
              <a:t>ภัฏ</a:t>
            </a:r>
            <a:r>
              <a:rPr lang="th-TH" sz="6000" b="1" dirty="0" smtClean="0">
                <a:solidFill>
                  <a:srgbClr val="FF0000"/>
                </a:solidFill>
                <a:cs typeface="+mj-cs"/>
              </a:rPr>
              <a:t>อุตรดิตถ์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th-TH" sz="8000" b="1" smtClean="0">
                <a:solidFill>
                  <a:srgbClr val="FF0000"/>
                </a:solidFill>
              </a:rPr>
              <a:t>ลองคิดเล่น ๆ </a:t>
            </a:r>
          </a:p>
        </p:txBody>
      </p:sp>
      <p:sp>
        <p:nvSpPr>
          <p:cNvPr id="11267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4525963"/>
          </a:xfrm>
        </p:spPr>
        <p:txBody>
          <a:bodyPr/>
          <a:lstStyle/>
          <a:p>
            <a:r>
              <a:rPr lang="th-TH" sz="4400" b="1" smtClean="0"/>
              <a:t>นาย </a:t>
            </a:r>
            <a:r>
              <a:rPr lang="en-US" sz="4400" b="1" smtClean="0">
                <a:cs typeface="Cordia New" panose="020B0304020202020204" pitchFamily="34" charset="-34"/>
              </a:rPr>
              <a:t>A </a:t>
            </a:r>
            <a:r>
              <a:rPr lang="th-TH" sz="4400" b="1" smtClean="0"/>
              <a:t>มีบัตร </a:t>
            </a:r>
            <a:r>
              <a:rPr lang="en-US" sz="4400" b="1" smtClean="0">
                <a:cs typeface="Cordia New" panose="020B0304020202020204" pitchFamily="34" charset="-34"/>
              </a:rPr>
              <a:t>atm 2 </a:t>
            </a:r>
            <a:r>
              <a:rPr lang="th-TH" sz="4400" b="1" smtClean="0"/>
              <a:t>ใบ</a:t>
            </a:r>
          </a:p>
          <a:p>
            <a:pPr>
              <a:buFont typeface="Arial" panose="020B0604020202020204" pitchFamily="34" charset="0"/>
              <a:buNone/>
            </a:pPr>
            <a:r>
              <a:rPr lang="th-TH" sz="4400" b="1" smtClean="0"/>
              <a:t>ใบแรกมีรหัสกดเงินสดเป็น </a:t>
            </a:r>
            <a:r>
              <a:rPr lang="en-US" sz="4400" b="1" smtClean="0">
                <a:cs typeface="Cordia New" panose="020B0304020202020204" pitchFamily="34" charset="-34"/>
              </a:rPr>
              <a:t>2520 </a:t>
            </a:r>
            <a:endParaRPr lang="th-TH" sz="4400" b="1" smtClean="0"/>
          </a:p>
          <a:p>
            <a:pPr>
              <a:buFont typeface="Arial" panose="020B0604020202020204" pitchFamily="34" charset="0"/>
              <a:buNone/>
            </a:pPr>
            <a:r>
              <a:rPr lang="th-TH" sz="4400" b="1" smtClean="0"/>
              <a:t>แต่นาย </a:t>
            </a:r>
            <a:r>
              <a:rPr lang="en-US" sz="4400" b="1" smtClean="0">
                <a:cs typeface="Cordia New" panose="020B0304020202020204" pitchFamily="34" charset="-34"/>
              </a:rPr>
              <a:t>A </a:t>
            </a:r>
            <a:r>
              <a:rPr lang="th-TH" sz="4400" b="1" smtClean="0"/>
              <a:t>กลัวลืมรหัส เลยจดลงบนบัตรใบแรกเป็น </a:t>
            </a:r>
            <a:r>
              <a:rPr lang="en-US" sz="4400" b="1" smtClean="0">
                <a:cs typeface="Cordia New" panose="020B0304020202020204" pitchFamily="34" charset="-34"/>
              </a:rPr>
              <a:t>5500</a:t>
            </a:r>
          </a:p>
          <a:p>
            <a:pPr>
              <a:buFont typeface="Arial" panose="020B0604020202020204" pitchFamily="34" charset="0"/>
              <a:buNone/>
            </a:pPr>
            <a:r>
              <a:rPr lang="th-TH" sz="4400" b="1" smtClean="0"/>
              <a:t>และเขียนลงบนบัตรใบที่สองว่า  </a:t>
            </a:r>
            <a:r>
              <a:rPr lang="en-US" sz="4400" b="1" smtClean="0">
                <a:cs typeface="Cordia New" panose="020B0304020202020204" pitchFamily="34" charset="-34"/>
              </a:rPr>
              <a:t>8886</a:t>
            </a:r>
          </a:p>
          <a:p>
            <a:pPr>
              <a:buFont typeface="Arial" panose="020B0604020202020204" pitchFamily="34" charset="0"/>
              <a:buNone/>
            </a:pPr>
            <a:r>
              <a:rPr lang="th-TH" sz="4400" b="1" smtClean="0"/>
              <a:t>คำถามคือ  รหัสกดเงินสดของบัตรใบที่สองคือ ............????.........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ชื่อเรื่อง 1"/>
          <p:cNvSpPr>
            <a:spLocks noGrp="1"/>
          </p:cNvSpPr>
          <p:nvPr>
            <p:ph type="title"/>
          </p:nvPr>
        </p:nvSpPr>
        <p:spPr>
          <a:xfrm>
            <a:off x="500063" y="2571750"/>
            <a:ext cx="8229600" cy="1143000"/>
          </a:xfrm>
        </p:spPr>
        <p:txBody>
          <a:bodyPr/>
          <a:lstStyle/>
          <a:p>
            <a:pPr eaLnBrk="1" hangingPunct="1"/>
            <a:r>
              <a:rPr lang="th-TH" sz="16600" b="1" smtClean="0">
                <a:solidFill>
                  <a:srgbClr val="FF0000"/>
                </a:solidFill>
              </a:rPr>
              <a:t>สิ่งที่ต้องทำ</a:t>
            </a:r>
            <a:endParaRPr lang="th-TH" sz="166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ชื่อเรื่อง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h-TH" sz="8000" b="1" dirty="0" smtClean="0">
                <a:solidFill>
                  <a:srgbClr val="0000CC"/>
                </a:solidFill>
              </a:rPr>
              <a:t>ส่งเสริมนิสัยรักการอ่าน</a:t>
            </a:r>
            <a:endParaRPr lang="th-TH" sz="8000" b="1" dirty="0" smtClean="0">
              <a:solidFill>
                <a:srgbClr val="FF00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4525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6000" b="1" dirty="0" smtClean="0">
                <a:cs typeface="+mj-cs"/>
              </a:rPr>
              <a:t>หาหนังสือดี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6000" b="1" dirty="0" smtClean="0">
                <a:cs typeface="+mj-cs"/>
              </a:rPr>
              <a:t>มีห้องสมุดที่ทันสมัย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6000" b="1" dirty="0" smtClean="0">
                <a:cs typeface="+mj-cs"/>
              </a:rPr>
              <a:t>บรรณารักษ์มีคุณภาพ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6000" b="1" dirty="0" smtClean="0">
                <a:cs typeface="+mj-cs"/>
              </a:rPr>
              <a:t>มีหนังสือทุกที่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6000" b="1" dirty="0" smtClean="0">
                <a:cs typeface="+mj-cs"/>
              </a:rPr>
              <a:t>อยากอ่านต้องได้อ่าน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th-TH" sz="8000" b="1" smtClean="0">
                <a:solidFill>
                  <a:srgbClr val="0000CC"/>
                </a:solidFill>
              </a:rPr>
              <a:t>ไอทีเพื่อการศึกษา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6000" b="1" dirty="0" smtClean="0">
                <a:cs typeface="+mj-cs"/>
              </a:rPr>
              <a:t>เครือข่ายระบบความรู้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6000" b="1" dirty="0" smtClean="0">
                <a:cs typeface="+mj-cs"/>
              </a:rPr>
              <a:t>พัฒนาสื่อประเภทต่าง ๆ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6000" b="1" dirty="0" smtClean="0">
                <a:cs typeface="+mj-cs"/>
              </a:rPr>
              <a:t>สนับสนุนการบริการเครือข่ายอินเทอร์เน็ตราคาถูก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h-TH" sz="6000" b="1" dirty="0" smtClean="0"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h-TH" sz="8000" b="1" dirty="0" smtClean="0">
                <a:solidFill>
                  <a:srgbClr val="0000CC"/>
                </a:solidFill>
              </a:rPr>
              <a:t>ระบบการศึกษาที่สร้างงานได้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313" y="1600200"/>
            <a:ext cx="8643937" cy="45259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5400" b="1" dirty="0" smtClean="0">
                <a:cs typeface="+mj-cs"/>
              </a:rPr>
              <a:t>ส่งเสริมอาชีวศึกษา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5400" b="1" dirty="0" smtClean="0">
                <a:cs typeface="+mj-cs"/>
              </a:rPr>
              <a:t>ฝึกอาชีพ </a:t>
            </a:r>
            <a:r>
              <a:rPr lang="en-US" sz="5400" b="1" dirty="0" smtClean="0">
                <a:cs typeface="+mj-cs"/>
              </a:rPr>
              <a:t>1 </a:t>
            </a:r>
            <a:r>
              <a:rPr lang="th-TH" sz="5400" b="1" dirty="0" smtClean="0">
                <a:cs typeface="+mj-cs"/>
              </a:rPr>
              <a:t>อาชีพสำหรับคนจบการศึกษา       ภาคบังคับ/การศึกษาขั้นพื้นฐาน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5400" b="1" dirty="0" smtClean="0">
                <a:cs typeface="+mj-cs"/>
              </a:rPr>
              <a:t>ทุกคนต้องเรียนรู้อาชีพ ทั้งผู้พิการ/ผู้ว่างงาน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FFCCFF"/>
          </a:solidFill>
        </p:spPr>
        <p:txBody>
          <a:bodyPr/>
          <a:lstStyle/>
          <a:p>
            <a:pPr eaLnBrk="1" hangingPunct="1"/>
            <a:r>
              <a:rPr lang="th-TH" sz="8800" b="1" smtClean="0">
                <a:solidFill>
                  <a:srgbClr val="0000CC"/>
                </a:solidFill>
              </a:rPr>
              <a:t>มีวิทยาลัยชุมชน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5400" b="1" dirty="0" smtClean="0">
                <a:cs typeface="+mj-cs"/>
              </a:rPr>
              <a:t>ส่งเสริมการศึกษาของท้องถิ่น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 smtClean="0">
                <a:cs typeface="+mj-cs"/>
              </a:rPr>
              <a:t>OTOP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5400" b="1" dirty="0" smtClean="0">
                <a:cs typeface="+mj-cs"/>
              </a:rPr>
              <a:t>นำภูมิปัญญามาสู่การเรียนรู้ในวิทยาลัย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5400" b="1" dirty="0" smtClean="0">
                <a:cs typeface="+mj-cs"/>
              </a:rPr>
              <a:t>ใช้ภูมิปัญญาในการแก้ปัญหาของท้องถิ่น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h-TH" sz="5400" b="1" dirty="0" smtClean="0"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r>
              <a:rPr lang="th-TH" sz="6600" b="1" smtClean="0">
                <a:solidFill>
                  <a:srgbClr val="FF0000"/>
                </a:solidFill>
              </a:rPr>
              <a:t>ลองคิดหน่อยนะครับ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625" y="164306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th-TH" sz="4800" b="1" dirty="0" smtClean="0">
                <a:cs typeface="+mj-cs"/>
              </a:rPr>
              <a:t>อะไรเอ่ยมีลักษณะเหมือนแอปเปิลครึ่งลูกมากที่สุด</a:t>
            </a:r>
          </a:p>
          <a:p>
            <a:pPr>
              <a:defRPr/>
            </a:pPr>
            <a:r>
              <a:rPr lang="th-TH" sz="4800" b="1" dirty="0" smtClean="0">
                <a:cs typeface="+mj-cs"/>
              </a:rPr>
              <a:t>สัตว์อะไรเอ่ย เหมือนวัวมากที่สุด</a:t>
            </a:r>
          </a:p>
          <a:p>
            <a:pPr>
              <a:defRPr/>
            </a:pPr>
            <a:r>
              <a:rPr lang="th-TH" sz="4800" b="1" dirty="0" smtClean="0">
                <a:cs typeface="+mj-cs"/>
              </a:rPr>
              <a:t>ปลาอะไรเอ่ย  มีเนื้อสีแดง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th-TH" sz="9600" b="1" smtClean="0">
                <a:solidFill>
                  <a:srgbClr val="0000CC"/>
                </a:solidFill>
              </a:rPr>
              <a:t>ครูมืออาชีพ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6600" b="1" dirty="0" smtClean="0">
                <a:cs typeface="+mj-cs"/>
              </a:rPr>
              <a:t>พัฒนาครูให้มีความรู้อย่างต่อเนื่อง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6600" b="1" dirty="0" smtClean="0">
                <a:cs typeface="+mj-cs"/>
              </a:rPr>
              <a:t>ลดภาระงานของครู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6600" b="1" dirty="0" smtClean="0">
                <a:cs typeface="+mj-cs"/>
              </a:rPr>
              <a:t>ส่งเสริมสวัสดิการและรายได้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h-TH" sz="6600" b="1" dirty="0" smtClean="0"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th-TH" sz="7200" b="1" smtClean="0">
                <a:solidFill>
                  <a:srgbClr val="0000CC"/>
                </a:solidFill>
              </a:rPr>
              <a:t>ส่งเสริมการลงทุนทางการศึกษา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88" y="1428750"/>
            <a:ext cx="8472487" cy="45259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5400" b="1" dirty="0" smtClean="0">
                <a:cs typeface="+mj-cs"/>
              </a:rPr>
              <a:t>จูงใจด้านภาษี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5400" b="1" dirty="0" smtClean="0">
                <a:cs typeface="+mj-cs"/>
              </a:rPr>
              <a:t>ให้สิทธิประโยชน์แก่เอกชนที่ลงทุนทางการศึกษา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5400" b="1" dirty="0" smtClean="0">
                <a:cs typeface="+mj-cs"/>
              </a:rPr>
              <a:t>ให้ความช่วยเหลือเอกชนที่ลงทุนทางการศึกษาอย่างทั่วถึงและเป็นธรรม  อย่างสม่ำเสมอ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th-TH" sz="9600" b="1" smtClean="0">
                <a:solidFill>
                  <a:srgbClr val="0000CC"/>
                </a:solidFill>
              </a:rPr>
              <a:t>ทักษะชีวิต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625" y="2143125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6600" b="1" dirty="0" smtClean="0">
                <a:cs typeface="+mj-cs"/>
              </a:rPr>
              <a:t>ทักษะการแก้ปัญหาอย่างเป็นระบบ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6600" b="1" dirty="0" smtClean="0">
                <a:cs typeface="+mj-cs"/>
              </a:rPr>
              <a:t>เป็นนักคิดและนักปฏิบัติในคนเดียวกัน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รูปภาพ 3" descr="DSC_13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eaLnBrk="1" hangingPunct="1"/>
            <a:r>
              <a:rPr lang="th-TH" sz="7200" b="1" smtClean="0">
                <a:solidFill>
                  <a:srgbClr val="0000CC"/>
                </a:solidFill>
              </a:rPr>
              <a:t>เรียนรู้จากสิ่งแวดล้อมรอบตัว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6000" b="1" dirty="0" smtClean="0">
                <a:cs typeface="+mj-cs"/>
              </a:rPr>
              <a:t>เรียนรู้จากของจริง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6000" b="1" dirty="0" smtClean="0">
                <a:cs typeface="+mj-cs"/>
              </a:rPr>
              <a:t>ปฏิบัติจริง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6000" b="1" dirty="0" smtClean="0">
                <a:cs typeface="+mj-cs"/>
              </a:rPr>
              <a:t>แก้ปัญหาจริง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6000" b="1" dirty="0" smtClean="0">
                <a:cs typeface="+mj-cs"/>
              </a:rPr>
              <a:t>รู้จักต้นไม้อย่างดี ปีละ </a:t>
            </a:r>
            <a:r>
              <a:rPr lang="en-US" sz="6000" b="1" dirty="0" smtClean="0">
                <a:cs typeface="+mj-cs"/>
              </a:rPr>
              <a:t>1 </a:t>
            </a:r>
            <a:r>
              <a:rPr lang="th-TH" sz="6000" b="1" dirty="0" smtClean="0">
                <a:cs typeface="+mj-cs"/>
              </a:rPr>
              <a:t>ต้น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eaLnBrk="1" hangingPunct="1"/>
            <a:r>
              <a:rPr lang="th-TH" sz="8000" b="1" smtClean="0">
                <a:solidFill>
                  <a:srgbClr val="0000CC"/>
                </a:solidFill>
              </a:rPr>
              <a:t>แก้ปัญหาอย่างสร้างสรรค์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6600" b="1" dirty="0" smtClean="0">
                <a:cs typeface="+mj-cs"/>
              </a:rPr>
              <a:t>กำหนดความชัดเจนของปัญหา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6600" b="1" dirty="0" smtClean="0">
                <a:cs typeface="+mj-cs"/>
              </a:rPr>
              <a:t>กำหนดวิธีการแก้ไขปัญหา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6600" b="1" dirty="0" smtClean="0">
                <a:cs typeface="+mj-cs"/>
              </a:rPr>
              <a:t>เลือกวิธีการแก้ไขปัญหา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6600" b="1" dirty="0" smtClean="0">
                <a:cs typeface="+mj-cs"/>
              </a:rPr>
              <a:t>ดำเนินการแก้ไขปัญหา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h-TH" sz="6600" b="1" dirty="0" smtClean="0"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CCECFF"/>
          </a:solidFill>
        </p:spPr>
        <p:txBody>
          <a:bodyPr/>
          <a:lstStyle/>
          <a:p>
            <a:pPr eaLnBrk="1" hangingPunct="1"/>
            <a:r>
              <a:rPr lang="th-TH" sz="7200" b="1" smtClean="0">
                <a:solidFill>
                  <a:srgbClr val="0000CC"/>
                </a:solidFill>
              </a:rPr>
              <a:t>ส่งเสริมการคิด</a:t>
            </a:r>
          </a:p>
        </p:txBody>
      </p:sp>
      <p:sp>
        <p:nvSpPr>
          <p:cNvPr id="19459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50" y="1357313"/>
            <a:ext cx="8572500" cy="45259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th-TH" sz="6000" b="1" dirty="0" smtClean="0">
                <a:solidFill>
                  <a:srgbClr val="FF0000"/>
                </a:solidFill>
                <a:cs typeface="+mj-cs"/>
              </a:rPr>
              <a:t>   คิด </a:t>
            </a:r>
            <a:r>
              <a:rPr lang="en-US" sz="6000" b="1" dirty="0" smtClean="0">
                <a:solidFill>
                  <a:srgbClr val="FF0000"/>
                </a:solidFill>
                <a:cs typeface="+mj-cs"/>
              </a:rPr>
              <a:t>10 </a:t>
            </a:r>
            <a:r>
              <a:rPr lang="th-TH" sz="6000" b="1" dirty="0" smtClean="0">
                <a:solidFill>
                  <a:srgbClr val="FF0000"/>
                </a:solidFill>
                <a:cs typeface="+mj-cs"/>
              </a:rPr>
              <a:t>มิติ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th-TH" sz="3600" b="1" dirty="0" smtClean="0">
                <a:cs typeface="+mj-cs"/>
              </a:rPr>
              <a:t>    </a:t>
            </a:r>
            <a:r>
              <a:rPr lang="th-TH" sz="4000" b="1" dirty="0" smtClean="0"/>
              <a:t>•</a:t>
            </a:r>
            <a:r>
              <a:rPr lang="th-TH" sz="4000" b="1" dirty="0" smtClean="0">
                <a:cs typeface="+mj-cs"/>
              </a:rPr>
              <a:t> </a:t>
            </a:r>
            <a:r>
              <a:rPr lang="th-TH" sz="4400" b="1" dirty="0" smtClean="0">
                <a:cs typeface="+mj-cs"/>
              </a:rPr>
              <a:t>การคิดเชิงวิพากษ์		• การคิดเชิงวิเคราะห์</a:t>
            </a:r>
            <a:br>
              <a:rPr lang="th-TH" sz="4400" b="1" dirty="0" smtClean="0">
                <a:cs typeface="+mj-cs"/>
              </a:rPr>
            </a:br>
            <a:r>
              <a:rPr lang="th-TH" sz="4400" b="1" dirty="0" smtClean="0">
                <a:cs typeface="+mj-cs"/>
              </a:rPr>
              <a:t>• การคิดเชิงเปรียบเทียบ	• การคิดเชิงสังเคราะห์</a:t>
            </a:r>
            <a:br>
              <a:rPr lang="th-TH" sz="4400" b="1" dirty="0" smtClean="0">
                <a:cs typeface="+mj-cs"/>
              </a:rPr>
            </a:br>
            <a:r>
              <a:rPr lang="th-TH" sz="4400" b="1" dirty="0" smtClean="0">
                <a:cs typeface="+mj-cs"/>
              </a:rPr>
              <a:t>• การคิดเชิงมโนทัศน์		• การคิดเชิง</a:t>
            </a:r>
            <a:r>
              <a:rPr lang="th-TH" sz="4400" b="1" dirty="0" err="1" smtClean="0">
                <a:cs typeface="+mj-cs"/>
              </a:rPr>
              <a:t>บูรณา</a:t>
            </a:r>
            <a:r>
              <a:rPr lang="th-TH" sz="4400" b="1" dirty="0" smtClean="0">
                <a:cs typeface="+mj-cs"/>
              </a:rPr>
              <a:t>การ</a:t>
            </a:r>
            <a:br>
              <a:rPr lang="th-TH" sz="4400" b="1" dirty="0" smtClean="0">
                <a:cs typeface="+mj-cs"/>
              </a:rPr>
            </a:br>
            <a:r>
              <a:rPr lang="th-TH" sz="4400" b="1" dirty="0" smtClean="0">
                <a:cs typeface="+mj-cs"/>
              </a:rPr>
              <a:t>• การคิดเชิงอนาคต		• การคิดเชิงสร้างสรรค์</a:t>
            </a:r>
            <a:br>
              <a:rPr lang="th-TH" sz="4400" b="1" dirty="0" smtClean="0">
                <a:cs typeface="+mj-cs"/>
              </a:rPr>
            </a:br>
            <a:r>
              <a:rPr lang="th-TH" sz="4400" b="1" dirty="0" smtClean="0">
                <a:cs typeface="+mj-cs"/>
              </a:rPr>
              <a:t>• การคิดเชิงประยุกต์		• การคิดเชิงกลยุทธ์</a:t>
            </a:r>
            <a:endParaRPr lang="th-TH" sz="3600" b="1" dirty="0" smtClean="0"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ตัวยึดเนื้อหา 3" descr="DSC_255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th-TH" sz="6600" b="1" dirty="0" smtClean="0">
                <a:solidFill>
                  <a:srgbClr val="FF0000"/>
                </a:solidFill>
              </a:rPr>
              <a:t>ลองคิดอีกสักหน่อยครับ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th-TH" sz="4800" b="1" dirty="0" smtClean="0">
                <a:cs typeface="+mj-cs"/>
              </a:rPr>
              <a:t>        ถ้า </a:t>
            </a:r>
            <a:r>
              <a:rPr lang="en-US" sz="4800" b="1" dirty="0" smtClean="0">
                <a:cs typeface="+mj-cs"/>
              </a:rPr>
              <a:t>2 + 3 = 10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4800" b="1" dirty="0" smtClean="0">
                <a:cs typeface="+mj-cs"/>
              </a:rPr>
              <a:t>         7 + 2 = 63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4800" b="1" dirty="0" smtClean="0">
                <a:cs typeface="+mj-cs"/>
              </a:rPr>
              <a:t>         6 + 5 = 66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4800" b="1" dirty="0" smtClean="0">
                <a:cs typeface="+mj-cs"/>
              </a:rPr>
              <a:t>         8 + 4 = 96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sz="4800" b="1" dirty="0" smtClean="0">
              <a:cs typeface="+mj-cs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th-TH" sz="4800" b="1" dirty="0" smtClean="0">
                <a:cs typeface="+mj-cs"/>
              </a:rPr>
              <a:t>แล้ว    </a:t>
            </a:r>
            <a:r>
              <a:rPr lang="en-US" sz="4800" b="1" dirty="0" smtClean="0">
                <a:cs typeface="+mj-cs"/>
              </a:rPr>
              <a:t>9 + 7  =   ? </a:t>
            </a:r>
            <a:endParaRPr lang="th-TH" sz="4800" b="1" dirty="0"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th-TH" sz="6600" b="1" smtClean="0">
                <a:solidFill>
                  <a:srgbClr val="FF0000"/>
                </a:solidFill>
              </a:rPr>
              <a:t>ลองคิดดิครับ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h-TH" sz="4800" b="1" dirty="0" smtClean="0">
                <a:cs typeface="+mj-cs"/>
              </a:rPr>
              <a:t>    ถ้า </a:t>
            </a:r>
            <a:r>
              <a:rPr lang="en-US" sz="4800" b="1" dirty="0" smtClean="0">
                <a:cs typeface="+mj-cs"/>
              </a:rPr>
              <a:t>5 + 3 = 28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4800" b="1" dirty="0" smtClean="0">
                <a:cs typeface="+mj-cs"/>
              </a:rPr>
              <a:t>         9 + 1 = 810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4800" b="1" dirty="0" smtClean="0">
                <a:cs typeface="+mj-cs"/>
              </a:rPr>
              <a:t>         8 + 6 = 214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4800" b="1" dirty="0" smtClean="0">
                <a:cs typeface="+mj-cs"/>
              </a:rPr>
              <a:t>         5 + 4 = 19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sz="4800" b="1" dirty="0" smtClean="0">
              <a:cs typeface="+mj-cs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th-TH" sz="4800" b="1" dirty="0" smtClean="0">
                <a:cs typeface="+mj-cs"/>
              </a:rPr>
              <a:t>แล้ว    </a:t>
            </a:r>
            <a:r>
              <a:rPr lang="en-US" sz="4800" b="1" dirty="0" smtClean="0">
                <a:cs typeface="+mj-cs"/>
              </a:rPr>
              <a:t>7 + 3  =   ? </a:t>
            </a:r>
            <a:endParaRPr lang="th-TH" sz="4800" b="1" dirty="0"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th-TH" sz="6600" b="1" smtClean="0">
                <a:solidFill>
                  <a:srgbClr val="FF0000"/>
                </a:solidFill>
              </a:rPr>
              <a:t>ครูลองสร้างคำถามแบบนี้บ้างนะ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50" cy="4525963"/>
          </a:xfrm>
        </p:spPr>
        <p:txBody>
          <a:bodyPr/>
          <a:lstStyle/>
          <a:p>
            <a:pPr>
              <a:defRPr/>
            </a:pPr>
            <a:r>
              <a:rPr lang="th-TH" sz="6000" b="1" dirty="0" smtClean="0">
                <a:cs typeface="+mj-cs"/>
              </a:rPr>
              <a:t>เขียนข้อคำถามตามตัวอย่างที่คิดได้เอง</a:t>
            </a:r>
          </a:p>
          <a:p>
            <a:pPr>
              <a:defRPr/>
            </a:pPr>
            <a:endParaRPr lang="th-TH" sz="6000" b="1" dirty="0" smtClean="0">
              <a:cs typeface="+mj-cs"/>
            </a:endParaRPr>
          </a:p>
          <a:p>
            <a:pPr>
              <a:defRPr/>
            </a:pPr>
            <a:r>
              <a:rPr lang="th-TH" sz="6000" b="1" dirty="0" smtClean="0">
                <a:cs typeface="+mj-cs"/>
              </a:rPr>
              <a:t>ทำได้ไหมเอ่ย</a:t>
            </a:r>
            <a:endParaRPr lang="th-TH" sz="6000" b="1" dirty="0"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</p:spPr>
        <p:txBody>
          <a:bodyPr/>
          <a:lstStyle/>
          <a:p>
            <a:r>
              <a:rPr lang="th-TH" sz="6000" b="1" smtClean="0">
                <a:solidFill>
                  <a:srgbClr val="0000CC"/>
                </a:solidFill>
              </a:rPr>
              <a:t>บทบาทผู้ปกครองในศตวรรษที่ 21</a:t>
            </a:r>
          </a:p>
        </p:txBody>
      </p:sp>
      <p:sp>
        <p:nvSpPr>
          <p:cNvPr id="31747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313" y="2117725"/>
            <a:ext cx="8786812" cy="4525963"/>
          </a:xfrm>
        </p:spPr>
        <p:txBody>
          <a:bodyPr/>
          <a:lstStyle/>
          <a:p>
            <a:pPr>
              <a:defRPr/>
            </a:pPr>
            <a:r>
              <a:rPr lang="th-TH" sz="4400" b="1" dirty="0" smtClean="0">
                <a:cs typeface="+mj-cs"/>
              </a:rPr>
              <a:t>ผู้ที่บ่มเพาะคุณลักษณะอันพึงประสงค์ของผู้เรียนร่วมกับสถาบัน</a:t>
            </a:r>
          </a:p>
          <a:p>
            <a:pPr>
              <a:defRPr/>
            </a:pPr>
            <a:r>
              <a:rPr lang="th-TH" sz="4400" b="1" dirty="0" smtClean="0">
                <a:cs typeface="+mj-cs"/>
              </a:rPr>
              <a:t>ผู้มีส่วนร่วมกำหนดทิศทางและวางแผนการจัดการเรียนรู้ร่วมกับภาคีองค์กรต่าง ๆ </a:t>
            </a:r>
          </a:p>
          <a:p>
            <a:pPr>
              <a:defRPr/>
            </a:pPr>
            <a:r>
              <a:rPr lang="th-TH" sz="4400" b="1" dirty="0" smtClean="0">
                <a:cs typeface="+mj-cs"/>
              </a:rPr>
              <a:t>ผู้มีส่วนร่วมในการจัดการเรียนรู้ ทั้งที่เป็นทางการและไม่เป็นทางการ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h-TH" sz="6600" b="1" smtClean="0">
                <a:solidFill>
                  <a:srgbClr val="0000CC"/>
                </a:solidFill>
              </a:rPr>
              <a:t>บทบาทผู้ปกครองในศตวรรษที่ 21</a:t>
            </a:r>
          </a:p>
        </p:txBody>
      </p:sp>
      <p:sp>
        <p:nvSpPr>
          <p:cNvPr id="31747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313" y="2046288"/>
            <a:ext cx="8786812" cy="4525962"/>
          </a:xfrm>
        </p:spPr>
        <p:txBody>
          <a:bodyPr/>
          <a:lstStyle/>
          <a:p>
            <a:pPr>
              <a:defRPr/>
            </a:pPr>
            <a:r>
              <a:rPr lang="th-TH" sz="4800" b="1" dirty="0" smtClean="0">
                <a:cs typeface="+mj-cs"/>
              </a:rPr>
              <a:t>ผู้ที่มีความรู้เกี่ยวกับภูมิปัญญาท้องถิ่น ร่วมสอนกับครูและสถาบันได้</a:t>
            </a:r>
          </a:p>
          <a:p>
            <a:pPr>
              <a:defRPr/>
            </a:pPr>
            <a:r>
              <a:rPr lang="th-TH" sz="4800" b="1" dirty="0" smtClean="0">
                <a:cs typeface="+mj-cs"/>
              </a:rPr>
              <a:t>ผู้ที่ต้องเรียนรู้และพัฒนาตนเองอยู่ตลอดเวลา</a:t>
            </a:r>
          </a:p>
          <a:p>
            <a:pPr>
              <a:defRPr/>
            </a:pPr>
            <a:r>
              <a:rPr lang="th-TH" sz="4800" b="1" dirty="0" smtClean="0">
                <a:cs typeface="+mj-cs"/>
              </a:rPr>
              <a:t>ผู้ที่สะท้อนผลการจัดการเรียนรู้ของสถาบัน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th-TH" sz="5400" b="1" smtClean="0">
                <a:solidFill>
                  <a:srgbClr val="FF0000"/>
                </a:solidFill>
              </a:rPr>
              <a:t>บทบาทของครูในศตวรรษที่ 21</a:t>
            </a:r>
          </a:p>
        </p:txBody>
      </p:sp>
      <p:sp>
        <p:nvSpPr>
          <p:cNvPr id="29699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63" y="1571625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th-TH" sz="4800" b="1" dirty="0" smtClean="0">
                <a:cs typeface="+mj-cs"/>
              </a:rPr>
              <a:t>ผู้ที่ออกแบบการเรียนรู้อย่างเหมาะสม</a:t>
            </a:r>
          </a:p>
          <a:p>
            <a:pPr>
              <a:defRPr/>
            </a:pPr>
            <a:r>
              <a:rPr lang="th-TH" sz="4800" b="1" dirty="0" smtClean="0">
                <a:cs typeface="+mj-cs"/>
              </a:rPr>
              <a:t>ผู้ตั้งคำถามและเร้าความสนใจในการเรียน</a:t>
            </a:r>
          </a:p>
          <a:p>
            <a:pPr>
              <a:defRPr/>
            </a:pPr>
            <a:r>
              <a:rPr lang="th-TH" sz="4800" b="1" dirty="0" smtClean="0">
                <a:cs typeface="+mj-cs"/>
              </a:rPr>
              <a:t>ผู้สร้างแรงบันดาลใจทางการเรียนรู้  เป็นตัวแบบ</a:t>
            </a:r>
          </a:p>
          <a:p>
            <a:pPr>
              <a:defRPr/>
            </a:pPr>
            <a:r>
              <a:rPr lang="th-TH" sz="4800" b="1" dirty="0" smtClean="0">
                <a:cs typeface="+mj-cs"/>
              </a:rPr>
              <a:t>ผู้ที่ชี้แนะกระบวนการเรียนรู้ แหล่งเรียนรู้และวิธีการเรียนรู้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9999FF"/>
          </a:solidFill>
        </p:spPr>
        <p:txBody>
          <a:bodyPr/>
          <a:lstStyle/>
          <a:p>
            <a:pPr eaLnBrk="1" hangingPunct="1"/>
            <a:r>
              <a:rPr lang="th-TH" sz="6600" b="1" smtClean="0">
                <a:solidFill>
                  <a:srgbClr val="FF0000"/>
                </a:solidFill>
              </a:rPr>
              <a:t>คนในยุคศตวรรษที่ </a:t>
            </a:r>
            <a:r>
              <a:rPr lang="en-US" sz="6600" b="1" smtClean="0">
                <a:solidFill>
                  <a:srgbClr val="FF0000"/>
                </a:solidFill>
                <a:cs typeface="Angsana New" panose="02020603050405020304" pitchFamily="18" charset="-34"/>
              </a:rPr>
              <a:t>21</a:t>
            </a:r>
            <a:endParaRPr lang="th-TH" sz="6600" b="1" smtClean="0">
              <a:solidFill>
                <a:srgbClr val="FF00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625" y="2071688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b="1" dirty="0" smtClean="0">
                <a:cs typeface="+mj-cs"/>
              </a:rPr>
              <a:t>เรียนรู้วิธีการเรียนรู้  มากกว่าเนื้อหา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800" b="1" dirty="0" smtClean="0">
                <a:cs typeface="+mj-cs"/>
              </a:rPr>
              <a:t>ใช้สมองมากกว่ากำลัง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800" b="1" dirty="0" smtClean="0">
                <a:cs typeface="+mj-cs"/>
              </a:rPr>
              <a:t>พึ่งพาเทคโนโลยี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800" b="1" dirty="0" smtClean="0">
                <a:cs typeface="+mj-cs"/>
              </a:rPr>
              <a:t>มีสังคมที่กว้างขวางและซับซ้อน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800" b="1" dirty="0" smtClean="0">
                <a:cs typeface="+mj-cs"/>
              </a:rPr>
              <a:t>พัฒนาความรู้จากสิ่งแวดล้อมรอบตัว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th-TH" sz="5400" b="1" smtClean="0">
                <a:solidFill>
                  <a:srgbClr val="FF0000"/>
                </a:solidFill>
              </a:rPr>
              <a:t>บทบาทของครูในศตวรรษที่ 21</a:t>
            </a:r>
          </a:p>
        </p:txBody>
      </p:sp>
      <p:sp>
        <p:nvSpPr>
          <p:cNvPr id="3072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25" cy="4525963"/>
          </a:xfrm>
        </p:spPr>
        <p:txBody>
          <a:bodyPr/>
          <a:lstStyle/>
          <a:p>
            <a:pPr>
              <a:defRPr/>
            </a:pPr>
            <a:r>
              <a:rPr lang="th-TH" sz="4400" b="1" dirty="0" smtClean="0">
                <a:cs typeface="+mj-cs"/>
              </a:rPr>
              <a:t>ผู้อำนวยความสะดวกในการเรียน</a:t>
            </a:r>
          </a:p>
          <a:p>
            <a:pPr>
              <a:defRPr/>
            </a:pPr>
            <a:r>
              <a:rPr lang="th-TH" sz="4400" b="1" dirty="0" smtClean="0">
                <a:cs typeface="+mj-cs"/>
              </a:rPr>
              <a:t>ผู้ที่จัดสถานการณ์การเรียนรู้ที่สอดคล้องกับกระบวนทัศน์การเรียนรู้ในศตวรรษที่ 21</a:t>
            </a:r>
          </a:p>
          <a:p>
            <a:pPr>
              <a:defRPr/>
            </a:pPr>
            <a:r>
              <a:rPr lang="th-TH" sz="4400" b="1" dirty="0" smtClean="0">
                <a:cs typeface="+mj-cs"/>
              </a:rPr>
              <a:t>ผู้ผลิต จัดหา คัดสรรสื่อและแหล่งการเรียนรู้ ที่กระตุ้นให้ผู้เรียนปรับ/ขยายโครงสร้างทางปัญญา</a:t>
            </a:r>
          </a:p>
          <a:p>
            <a:pPr>
              <a:defRPr/>
            </a:pPr>
            <a:r>
              <a:rPr lang="th-TH" sz="4400" b="1" dirty="0" smtClean="0">
                <a:cs typeface="+mj-cs"/>
              </a:rPr>
              <a:t>ผู้ประเมินการเรียนรู้ของผู้เรียน  สะท้อนผลการเรียนรู้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rgbClr val="FFCCFF"/>
          </a:solidFill>
        </p:spPr>
        <p:txBody>
          <a:bodyPr/>
          <a:lstStyle/>
          <a:p>
            <a:r>
              <a:rPr lang="th-TH" b="1" smtClean="0">
                <a:solidFill>
                  <a:srgbClr val="C00000"/>
                </a:solidFill>
              </a:rPr>
              <a:t>การบูรณาการ</a:t>
            </a:r>
            <a:r>
              <a:rPr lang="en-US" b="1" smtClean="0">
                <a:solidFill>
                  <a:srgbClr val="C00000"/>
                </a:solidFill>
                <a:cs typeface="Angsana New" panose="02020603050405020304" pitchFamily="18" charset="-34"/>
              </a:rPr>
              <a:t>PCK </a:t>
            </a:r>
            <a:r>
              <a:rPr lang="th-TH" b="1" smtClean="0">
                <a:solidFill>
                  <a:srgbClr val="C00000"/>
                </a:solidFill>
              </a:rPr>
              <a:t>สู่การเรียนการสอนวิทยาศาสตร์</a:t>
            </a:r>
          </a:p>
        </p:txBody>
      </p:sp>
      <p:sp>
        <p:nvSpPr>
          <p:cNvPr id="31747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50" y="1600200"/>
            <a:ext cx="8643938" cy="4525963"/>
          </a:xfrm>
        </p:spPr>
        <p:txBody>
          <a:bodyPr/>
          <a:lstStyle/>
          <a:p>
            <a:pPr>
              <a:defRPr/>
            </a:pPr>
            <a:r>
              <a:rPr lang="th-TH" sz="3600" b="1" dirty="0" smtClean="0">
                <a:solidFill>
                  <a:srgbClr val="002060"/>
                </a:solidFill>
                <a:cs typeface="+mj-cs"/>
              </a:rPr>
              <a:t>ผู้สอนต้อง</a:t>
            </a:r>
            <a:r>
              <a:rPr lang="th-TH" sz="3600" b="1" dirty="0" err="1" smtClean="0">
                <a:solidFill>
                  <a:srgbClr val="002060"/>
                </a:solidFill>
                <a:cs typeface="+mj-cs"/>
              </a:rPr>
              <a:t>บูรณา</a:t>
            </a:r>
            <a:r>
              <a:rPr lang="th-TH" sz="3600" b="1" dirty="0" smtClean="0">
                <a:solidFill>
                  <a:srgbClr val="002060"/>
                </a:solidFill>
                <a:cs typeface="+mj-cs"/>
              </a:rPr>
              <a:t>การ </a:t>
            </a:r>
            <a:r>
              <a:rPr lang="en-US" sz="3600" b="1" dirty="0" smtClean="0">
                <a:solidFill>
                  <a:srgbClr val="002060"/>
                </a:solidFill>
                <a:cs typeface="+mj-cs"/>
              </a:rPr>
              <a:t>Pedagogical content knowledge</a:t>
            </a:r>
          </a:p>
          <a:p>
            <a:pPr>
              <a:defRPr/>
            </a:pPr>
            <a:endParaRPr lang="en-US" sz="3600" b="1" dirty="0" smtClean="0">
              <a:solidFill>
                <a:srgbClr val="002060"/>
              </a:solidFill>
              <a:cs typeface="+mj-cs"/>
            </a:endParaRPr>
          </a:p>
          <a:p>
            <a:pPr>
              <a:defRPr/>
            </a:pPr>
            <a:r>
              <a:rPr lang="th-TH" sz="3600" b="1" dirty="0" smtClean="0">
                <a:solidFill>
                  <a:srgbClr val="002060"/>
                </a:solidFill>
                <a:cs typeface="+mj-cs"/>
              </a:rPr>
              <a:t>ความรู้ด้านเนื้อหา  (เนื้อหาวิชาวิทยาศาสตร์)</a:t>
            </a:r>
          </a:p>
          <a:p>
            <a:pPr>
              <a:defRPr/>
            </a:pPr>
            <a:endParaRPr lang="th-TH" sz="3600" b="1" dirty="0" smtClean="0">
              <a:solidFill>
                <a:srgbClr val="002060"/>
              </a:solidFill>
              <a:cs typeface="+mj-cs"/>
            </a:endParaRPr>
          </a:p>
          <a:p>
            <a:pPr>
              <a:defRPr/>
            </a:pPr>
            <a:r>
              <a:rPr lang="th-TH" sz="3600" b="1" dirty="0" smtClean="0">
                <a:solidFill>
                  <a:srgbClr val="002060"/>
                </a:solidFill>
                <a:cs typeface="+mj-cs"/>
              </a:rPr>
              <a:t>ความรู้ด้านบริบท (สภาพแวดล้อมของผู้เรียน ชุมชน ฯลฯ)</a:t>
            </a:r>
          </a:p>
          <a:p>
            <a:pPr>
              <a:defRPr/>
            </a:pPr>
            <a:endParaRPr lang="th-TH" sz="3600" b="1" dirty="0" smtClean="0">
              <a:solidFill>
                <a:srgbClr val="002060"/>
              </a:solidFill>
              <a:cs typeface="+mj-cs"/>
            </a:endParaRPr>
          </a:p>
          <a:p>
            <a:pPr>
              <a:defRPr/>
            </a:pPr>
            <a:r>
              <a:rPr lang="th-TH" sz="3600" b="1" dirty="0" smtClean="0">
                <a:solidFill>
                  <a:srgbClr val="002060"/>
                </a:solidFill>
                <a:cs typeface="+mj-cs"/>
              </a:rPr>
              <a:t>ความรู้ด้านการสอน การออกแบบและพัฒนานวัตกรรมการเรียนรู้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00"/>
          </a:solidFill>
        </p:spPr>
        <p:txBody>
          <a:bodyPr/>
          <a:lstStyle/>
          <a:p>
            <a:r>
              <a:rPr lang="th-TH" sz="5400" b="1" smtClean="0">
                <a:solidFill>
                  <a:srgbClr val="C00000"/>
                </a:solidFill>
              </a:rPr>
              <a:t>คำถาม 3 ประการนำไปสู่ความรู้ทางวิทยาศาสตร์</a:t>
            </a:r>
          </a:p>
        </p:txBody>
      </p:sp>
      <p:sp>
        <p:nvSpPr>
          <p:cNvPr id="33795" name="ตัวยึดเนื้อหา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th-TH" sz="4400" b="1" dirty="0" smtClean="0">
                <a:solidFill>
                  <a:srgbClr val="0000CC"/>
                </a:solidFill>
                <a:cs typeface="+mj-cs"/>
              </a:rPr>
              <a:t>  </a:t>
            </a:r>
            <a:r>
              <a:rPr lang="th-TH" sz="5400" b="1" dirty="0" smtClean="0">
                <a:solidFill>
                  <a:srgbClr val="0000CC"/>
                </a:solidFill>
                <a:cs typeface="+mj-cs"/>
              </a:rPr>
              <a:t>1. มีอะไรเกิดขึ้นบ้าง                (</a:t>
            </a:r>
            <a:r>
              <a:rPr lang="en-US" sz="5400" b="1" dirty="0" smtClean="0">
                <a:solidFill>
                  <a:srgbClr val="0000CC"/>
                </a:solidFill>
                <a:cs typeface="+mj-cs"/>
              </a:rPr>
              <a:t>What</a:t>
            </a:r>
            <a:r>
              <a:rPr lang="en-US" sz="5400" b="1" dirty="0" smtClean="0">
                <a:solidFill>
                  <a:srgbClr val="0000CC"/>
                </a:solidFill>
              </a:rPr>
              <a:t> ?</a:t>
            </a:r>
            <a:r>
              <a:rPr lang="th-TH" sz="5400" b="1" dirty="0" smtClean="0">
                <a:solidFill>
                  <a:srgbClr val="0000CC"/>
                </a:solidFill>
              </a:rPr>
              <a:t>)</a:t>
            </a:r>
            <a:endParaRPr lang="th-TH" sz="4400" b="1" dirty="0" smtClean="0">
              <a:solidFill>
                <a:srgbClr val="0000CC"/>
              </a:solidFill>
              <a:cs typeface="+mj-cs"/>
            </a:endParaRPr>
          </a:p>
          <a:p>
            <a:pPr>
              <a:defRPr/>
            </a:pPr>
            <a:r>
              <a:rPr lang="th-TH" sz="4400" b="1" dirty="0" smtClean="0">
                <a:cs typeface="+mj-cs"/>
              </a:rPr>
              <a:t>นำไปสู่การสังเกต อย่างละเอียด</a:t>
            </a:r>
          </a:p>
          <a:p>
            <a:pPr>
              <a:defRPr/>
            </a:pPr>
            <a:r>
              <a:rPr lang="th-TH" sz="4400" b="1" dirty="0" smtClean="0">
                <a:cs typeface="+mj-cs"/>
              </a:rPr>
              <a:t>โดยใช้ประสาทสัมผัสโดยตรง</a:t>
            </a:r>
          </a:p>
          <a:p>
            <a:pPr>
              <a:defRPr/>
            </a:pPr>
            <a:r>
              <a:rPr lang="th-TH" sz="4400" b="1" dirty="0" smtClean="0">
                <a:cs typeface="+mj-cs"/>
              </a:rPr>
              <a:t>สังเกตแล้วบันทึกผล วิเคราะห์สังเคราะห์</a:t>
            </a:r>
          </a:p>
          <a:p>
            <a:pPr>
              <a:defRPr/>
            </a:pPr>
            <a:endParaRPr lang="th-TH" sz="4400" b="1" dirty="0" smtClean="0">
              <a:cs typeface="+mj-cs"/>
            </a:endParaRPr>
          </a:p>
          <a:p>
            <a:pPr>
              <a:defRPr/>
            </a:pPr>
            <a:r>
              <a:rPr lang="th-TH" sz="5400" b="1" dirty="0" smtClean="0">
                <a:solidFill>
                  <a:srgbClr val="FF33CC"/>
                </a:solidFill>
                <a:cs typeface="+mj-cs"/>
              </a:rPr>
              <a:t>สร้างเป็นความรู้ทางวิทยาศาสตร์ต่อไป</a:t>
            </a:r>
          </a:p>
          <a:p>
            <a:pPr>
              <a:defRPr/>
            </a:pPr>
            <a:endParaRPr lang="th-TH" sz="4400" b="1" dirty="0" smtClean="0">
              <a:cs typeface="+mj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625" y="285750"/>
            <a:ext cx="8229600" cy="55546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th-TH" sz="5400" b="1" dirty="0" smtClean="0">
                <a:solidFill>
                  <a:srgbClr val="0000CC"/>
                </a:solidFill>
                <a:cs typeface="+mj-cs"/>
              </a:rPr>
              <a:t>2. มันเกิดขึ้นได้อย่างไร                 (</a:t>
            </a:r>
            <a:r>
              <a:rPr lang="en-US" sz="5400" b="1" dirty="0" smtClean="0">
                <a:solidFill>
                  <a:srgbClr val="0000CC"/>
                </a:solidFill>
                <a:cs typeface="+mj-cs"/>
              </a:rPr>
              <a:t>How?</a:t>
            </a:r>
            <a:r>
              <a:rPr lang="th-TH" sz="5400" b="1" dirty="0" smtClean="0">
                <a:solidFill>
                  <a:srgbClr val="0000CC"/>
                </a:solidFill>
                <a:cs typeface="+mj-cs"/>
              </a:rPr>
              <a:t>)</a:t>
            </a:r>
          </a:p>
          <a:p>
            <a:pPr>
              <a:defRPr/>
            </a:pPr>
            <a:r>
              <a:rPr lang="th-TH" sz="4400" b="1" dirty="0" smtClean="0">
                <a:cs typeface="+mj-cs"/>
              </a:rPr>
              <a:t>ลำดับเหตุการณ์  กระบวนการ </a:t>
            </a:r>
          </a:p>
          <a:p>
            <a:pPr>
              <a:defRPr/>
            </a:pPr>
            <a:r>
              <a:rPr lang="th-TH" sz="4400" b="1" dirty="0" smtClean="0">
                <a:cs typeface="+mj-cs"/>
              </a:rPr>
              <a:t>ความสัมพันธ์ระหว่างตัวแปรต่าง ๆ </a:t>
            </a:r>
          </a:p>
          <a:p>
            <a:pPr>
              <a:defRPr/>
            </a:pPr>
            <a:r>
              <a:rPr lang="th-TH" sz="4400" b="1" dirty="0" smtClean="0">
                <a:cs typeface="+mj-cs"/>
              </a:rPr>
              <a:t>การคาดคะเนคำตอบ</a:t>
            </a:r>
          </a:p>
          <a:p>
            <a:pPr>
              <a:defRPr/>
            </a:pPr>
            <a:r>
              <a:rPr lang="th-TH" sz="4400" b="1" dirty="0" smtClean="0">
                <a:cs typeface="+mj-cs"/>
              </a:rPr>
              <a:t>การสรุปผลที่ถูกต้องตามหลักเหตุผล</a:t>
            </a:r>
          </a:p>
          <a:p>
            <a:pPr>
              <a:defRPr/>
            </a:pPr>
            <a:endParaRPr lang="th-TH" sz="4400" b="1" dirty="0" smtClean="0">
              <a:cs typeface="+mj-cs"/>
            </a:endParaRPr>
          </a:p>
          <a:p>
            <a:pPr>
              <a:defRPr/>
            </a:pPr>
            <a:r>
              <a:rPr lang="th-TH" sz="5400" b="1" dirty="0" smtClean="0">
                <a:solidFill>
                  <a:srgbClr val="990033"/>
                </a:solidFill>
                <a:cs typeface="+mj-cs"/>
              </a:rPr>
              <a:t>สร้างเป็นความรู้ทางวิทยาศาสตร์ต่อไป</a:t>
            </a:r>
            <a:endParaRPr lang="th-TH" sz="5400" b="1" dirty="0">
              <a:solidFill>
                <a:srgbClr val="990033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50" y="571500"/>
            <a:ext cx="8229600" cy="45259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th-TH" sz="4800" dirty="0" smtClean="0">
                <a:cs typeface="+mj-cs"/>
              </a:rPr>
              <a:t>     </a:t>
            </a:r>
            <a:r>
              <a:rPr lang="th-TH" sz="5400" b="1" dirty="0" smtClean="0">
                <a:solidFill>
                  <a:srgbClr val="0000CC"/>
                </a:solidFill>
                <a:cs typeface="+mj-cs"/>
              </a:rPr>
              <a:t>3. ทำไมจึงเกิดขึ้น                    (</a:t>
            </a:r>
            <a:r>
              <a:rPr lang="en-US" sz="5400" b="1" dirty="0" smtClean="0">
                <a:solidFill>
                  <a:srgbClr val="0000CC"/>
                </a:solidFill>
                <a:cs typeface="+mj-cs"/>
              </a:rPr>
              <a:t>Why </a:t>
            </a:r>
            <a:r>
              <a:rPr lang="en-US" sz="5400" b="1" dirty="0" smtClean="0">
                <a:solidFill>
                  <a:srgbClr val="0000CC"/>
                </a:solidFill>
              </a:rPr>
              <a:t>?</a:t>
            </a:r>
            <a:r>
              <a:rPr lang="th-TH" sz="5400" b="1" dirty="0" smtClean="0">
                <a:solidFill>
                  <a:srgbClr val="0000CC"/>
                </a:solidFill>
              </a:rPr>
              <a:t>)</a:t>
            </a:r>
            <a:endParaRPr lang="th-TH" sz="4800" b="1" dirty="0" smtClean="0">
              <a:solidFill>
                <a:srgbClr val="0000CC"/>
              </a:solidFill>
              <a:cs typeface="+mj-cs"/>
            </a:endParaRPr>
          </a:p>
          <a:p>
            <a:pPr>
              <a:defRPr/>
            </a:pPr>
            <a:r>
              <a:rPr lang="th-TH" sz="4400" b="1" dirty="0" smtClean="0">
                <a:cs typeface="+mj-cs"/>
              </a:rPr>
              <a:t>ค้นหาคำตอบเพื่อสร้างเป็นทฤษฎี</a:t>
            </a:r>
          </a:p>
          <a:p>
            <a:pPr>
              <a:defRPr/>
            </a:pPr>
            <a:r>
              <a:rPr lang="th-TH" sz="4400" b="1" dirty="0" smtClean="0">
                <a:cs typeface="+mj-cs"/>
              </a:rPr>
              <a:t>ต้องการคำอธิบาย   ยกเหตุผลมาอ้างอิง</a:t>
            </a:r>
          </a:p>
          <a:p>
            <a:pPr>
              <a:defRPr/>
            </a:pPr>
            <a:r>
              <a:rPr lang="th-TH" sz="4400" b="1" dirty="0" smtClean="0">
                <a:cs typeface="+mj-cs"/>
              </a:rPr>
              <a:t>สรุปความอย่างเป็นเหตุเป็นผล</a:t>
            </a:r>
          </a:p>
          <a:p>
            <a:pPr>
              <a:defRPr/>
            </a:pPr>
            <a:endParaRPr lang="th-TH" sz="4400" b="1" dirty="0" smtClean="0">
              <a:cs typeface="+mj-cs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th-TH" sz="4400" b="1" dirty="0" smtClean="0">
                <a:solidFill>
                  <a:srgbClr val="9900FF"/>
                </a:solidFill>
                <a:cs typeface="+mj-cs"/>
              </a:rPr>
              <a:t>           </a:t>
            </a:r>
            <a:r>
              <a:rPr lang="th-TH" sz="5400" b="1" dirty="0" smtClean="0">
                <a:solidFill>
                  <a:srgbClr val="9900FF"/>
                </a:solidFill>
                <a:cs typeface="+mj-cs"/>
              </a:rPr>
              <a:t>สร้างเป็นความรู้ทางวิทยาศาสตร์ต่อไป</a:t>
            </a:r>
            <a:endParaRPr lang="th-TH" sz="4800" b="1" dirty="0">
              <a:solidFill>
                <a:srgbClr val="9900FF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ชื่อเรื่อง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  <a:solidFill>
            <a:srgbClr val="CCECFF"/>
          </a:solidFill>
        </p:spPr>
        <p:txBody>
          <a:bodyPr/>
          <a:lstStyle/>
          <a:p>
            <a:pPr eaLnBrk="1" hangingPunct="1"/>
            <a:r>
              <a:rPr lang="th-TH" sz="5400" b="1" smtClean="0">
                <a:solidFill>
                  <a:srgbClr val="FF0000"/>
                </a:solidFill>
              </a:rPr>
              <a:t>เรียนรู้วิธีการเรียนรู้  มากกว่าเนื้อหา</a:t>
            </a:r>
            <a:endParaRPr lang="th-TH" sz="5400" smtClean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63" y="1357313"/>
            <a:ext cx="8229600" cy="4525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b="1" dirty="0" smtClean="0">
                <a:solidFill>
                  <a:srgbClr val="0000CC"/>
                </a:solidFill>
                <a:cs typeface="+mj-cs"/>
              </a:rPr>
              <a:t>ต้องทำอย่างไร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 smtClean="0">
                <a:cs typeface="+mj-cs"/>
              </a:rPr>
              <a:t>ศึกษา ค้นคว้า ปฏิบัติ ทดลอง ด้วยตนเอง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 smtClean="0">
                <a:cs typeface="+mj-cs"/>
              </a:rPr>
              <a:t>แก้ปัญหา ที่ตนเองประสบ ด้วยกระบวนการแก้ปัญหาอย่างสร้างสรรค์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 smtClean="0">
                <a:cs typeface="+mj-cs"/>
              </a:rPr>
              <a:t>มีความรับผิดชอบ ต่อการกระทำของตนเอง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 smtClean="0">
                <a:cs typeface="+mj-cs"/>
              </a:rPr>
              <a:t>ใฝ่เรียนรู้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 smtClean="0">
                <a:cs typeface="+mj-cs"/>
              </a:rPr>
              <a:t>เรียนรู้จากการปฏิบัติงาน  จนสามารถจำได้อย่างดี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h-TH" sz="4000" b="1" dirty="0" smtClean="0">
              <a:solidFill>
                <a:srgbClr val="FF0000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th-TH" sz="6600" b="1" smtClean="0">
                <a:solidFill>
                  <a:srgbClr val="FF0000"/>
                </a:solidFill>
              </a:rPr>
              <a:t>ใช้สมองมากกว่าพละกำลัง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6000" b="1" dirty="0" smtClean="0">
                <a:solidFill>
                  <a:srgbClr val="0000CC"/>
                </a:solidFill>
                <a:cs typeface="+mj-cs"/>
              </a:rPr>
              <a:t>ต้องทำอย่างไร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 smtClean="0">
                <a:cs typeface="+mj-cs"/>
              </a:rPr>
              <a:t>ฝึกคิด หาเหตุผล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 smtClean="0">
                <a:cs typeface="+mj-cs"/>
              </a:rPr>
              <a:t>ใช้สมองคิดอย่างมีขั้นตอนและเป็นระบบ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 smtClean="0">
                <a:cs typeface="+mj-cs"/>
              </a:rPr>
              <a:t>ฝึกตรวจสอบความคิดของตน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 smtClean="0">
                <a:cs typeface="+mj-cs"/>
              </a:rPr>
              <a:t>แก้ปัญหาอย่างมีเหตุผลและสร้างสรรค์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th-TH" sz="6600" b="1" smtClean="0">
                <a:solidFill>
                  <a:srgbClr val="FF0000"/>
                </a:solidFill>
              </a:rPr>
              <a:t>ลองคิดดูครับ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b="1" dirty="0" smtClean="0">
                <a:cs typeface="+mj-cs"/>
              </a:rPr>
              <a:t>599 </a:t>
            </a:r>
            <a:r>
              <a:rPr lang="th-TH" sz="4400" b="1" dirty="0" smtClean="0">
                <a:cs typeface="+mj-cs"/>
              </a:rPr>
              <a:t>เท่ากับ </a:t>
            </a:r>
            <a:r>
              <a:rPr lang="en-US" sz="4400" b="1" dirty="0" smtClean="0">
                <a:cs typeface="+mj-cs"/>
              </a:rPr>
              <a:t>2 		</a:t>
            </a:r>
          </a:p>
          <a:p>
            <a:pPr>
              <a:defRPr/>
            </a:pPr>
            <a:r>
              <a:rPr lang="en-US" sz="4400" b="1" dirty="0" smtClean="0">
                <a:cs typeface="+mj-cs"/>
              </a:rPr>
              <a:t>888 </a:t>
            </a:r>
            <a:r>
              <a:rPr lang="th-TH" sz="4400" b="1" dirty="0" smtClean="0">
                <a:cs typeface="+mj-cs"/>
              </a:rPr>
              <a:t>เท่ากับ </a:t>
            </a:r>
            <a:r>
              <a:rPr lang="en-US" sz="4400" b="1" dirty="0" smtClean="0">
                <a:cs typeface="+mj-cs"/>
              </a:rPr>
              <a:t>6</a:t>
            </a:r>
          </a:p>
          <a:p>
            <a:pPr>
              <a:defRPr/>
            </a:pPr>
            <a:r>
              <a:rPr lang="en-US" sz="4400" b="1" dirty="0" smtClean="0">
                <a:cs typeface="+mj-cs"/>
              </a:rPr>
              <a:t>666 </a:t>
            </a:r>
            <a:r>
              <a:rPr lang="th-TH" sz="4400" b="1" dirty="0" smtClean="0">
                <a:cs typeface="+mj-cs"/>
              </a:rPr>
              <a:t>เท่ากับ </a:t>
            </a:r>
            <a:r>
              <a:rPr lang="en-US" sz="4400" b="1" dirty="0" smtClean="0">
                <a:cs typeface="+mj-cs"/>
              </a:rPr>
              <a:t>3</a:t>
            </a:r>
          </a:p>
          <a:p>
            <a:pPr>
              <a:defRPr/>
            </a:pPr>
            <a:r>
              <a:rPr lang="en-US" sz="4400" b="1" dirty="0" smtClean="0">
                <a:cs typeface="+mj-cs"/>
              </a:rPr>
              <a:t>189 </a:t>
            </a:r>
            <a:r>
              <a:rPr lang="th-TH" sz="4400" b="1" dirty="0" smtClean="0">
                <a:cs typeface="+mj-cs"/>
              </a:rPr>
              <a:t>เท่ากับ </a:t>
            </a:r>
            <a:r>
              <a:rPr lang="en-US" sz="4400" b="1" dirty="0" smtClean="0">
                <a:cs typeface="+mj-cs"/>
              </a:rPr>
              <a:t>3</a:t>
            </a:r>
          </a:p>
          <a:p>
            <a:pPr>
              <a:defRPr/>
            </a:pPr>
            <a:r>
              <a:rPr lang="en-US" sz="4400" b="1" dirty="0" smtClean="0">
                <a:cs typeface="+mj-cs"/>
              </a:rPr>
              <a:t>263 </a:t>
            </a:r>
            <a:r>
              <a:rPr lang="th-TH" sz="4400" b="1" dirty="0" smtClean="0">
                <a:cs typeface="+mj-cs"/>
              </a:rPr>
              <a:t>เท่ากับ </a:t>
            </a:r>
            <a:r>
              <a:rPr lang="en-US" sz="4400" b="1" dirty="0" smtClean="0">
                <a:cs typeface="+mj-cs"/>
              </a:rPr>
              <a:t>1</a:t>
            </a:r>
          </a:p>
          <a:p>
            <a:pPr>
              <a:defRPr/>
            </a:pPr>
            <a:r>
              <a:rPr lang="th-TH" sz="4400" b="1" dirty="0" smtClean="0">
                <a:cs typeface="+mj-cs"/>
              </a:rPr>
              <a:t>แล้ว   </a:t>
            </a:r>
            <a:r>
              <a:rPr lang="en-US" sz="4400" b="1" dirty="0" smtClean="0">
                <a:cs typeface="+mj-cs"/>
              </a:rPr>
              <a:t>698  </a:t>
            </a:r>
            <a:r>
              <a:rPr lang="th-TH" sz="4400" b="1" dirty="0" smtClean="0">
                <a:cs typeface="+mj-cs"/>
              </a:rPr>
              <a:t>เท่ากับ...........???????........</a:t>
            </a:r>
            <a:endParaRPr lang="th-TH" sz="4400" b="1" dirty="0"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th-TH" sz="8000" b="1" smtClean="0">
                <a:solidFill>
                  <a:srgbClr val="FF0000"/>
                </a:solidFill>
              </a:rPr>
              <a:t>พึ่งพาเทคโนโลยี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5259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6000" b="1" dirty="0" smtClean="0">
                <a:solidFill>
                  <a:srgbClr val="0000CC"/>
                </a:solidFill>
                <a:cs typeface="+mj-cs"/>
              </a:rPr>
              <a:t>ต้องทำอย่างไร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 smtClean="0">
                <a:cs typeface="+mj-cs"/>
              </a:rPr>
              <a:t>ฝึกปฏิบัติและใช้เทคโนโลยีอย่างสร้างสรรค์ จนเกิดความ เคยชิน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 smtClean="0">
                <a:cs typeface="+mj-cs"/>
              </a:rPr>
              <a:t>ใช้ประโยชน์จากข้อมูล ข่าวสาร เทคโนโลยีอย่างสร้างสรรค์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 smtClean="0">
                <a:cs typeface="+mj-cs"/>
              </a:rPr>
              <a:t>พัฒนาตนเองให้ทันข้อมูลข่าวสาร และเทคโนโลยี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 smtClean="0">
                <a:cs typeface="+mj-cs"/>
              </a:rPr>
              <a:t>มีทักษะในการเลือกบริโภคขอมูลข่าวสาร อย่างมีวิจารณญาณ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h-TH" sz="4000" b="1" dirty="0" smtClean="0"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ชื่อเรื่อง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428750"/>
          </a:xfrm>
          <a:solidFill>
            <a:srgbClr val="6699FF"/>
          </a:solidFill>
        </p:spPr>
        <p:txBody>
          <a:bodyPr/>
          <a:lstStyle/>
          <a:p>
            <a:pPr eaLnBrk="1" hangingPunct="1"/>
            <a:r>
              <a:rPr lang="th-TH" sz="6600" b="1" smtClean="0">
                <a:solidFill>
                  <a:srgbClr val="FF0000"/>
                </a:solidFill>
              </a:rPr>
              <a:t>มีสังคมที่กว้างขวางและซับซ้อน</a:t>
            </a:r>
            <a:endParaRPr lang="th-TH" sz="6600" smtClean="0">
              <a:solidFill>
                <a:srgbClr val="FF00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5400" b="1" dirty="0" smtClean="0">
                <a:solidFill>
                  <a:srgbClr val="0000CC"/>
                </a:solidFill>
                <a:cs typeface="+mj-cs"/>
              </a:rPr>
              <a:t>ต้องทำอย่างไร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5400" b="1" dirty="0" smtClean="0">
                <a:cs typeface="+mj-cs"/>
              </a:rPr>
              <a:t>มีทักษะชีวิต รู้เขารู้เรา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5400" b="1" dirty="0" smtClean="0">
                <a:cs typeface="+mj-cs"/>
              </a:rPr>
              <a:t>เรียนรู้ภาษาและวัฒนธรรมอื่น ๆ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5400" b="1" dirty="0" smtClean="0">
                <a:cs typeface="+mj-cs"/>
              </a:rPr>
              <a:t>ฝึกการใช้ภาษาอย่างสร้างสรรค์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th-TH" sz="5400" b="1" dirty="0" smtClean="0"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ชื่อเรื่อง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th-TH" sz="5400" b="1" smtClean="0">
                <a:solidFill>
                  <a:srgbClr val="FF0000"/>
                </a:solidFill>
              </a:rPr>
              <a:t>พัฒนาความรู้จากสิ่งแวดล้อมรอบตัว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1357313"/>
            <a:ext cx="9144000" cy="45259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800" b="1" dirty="0" smtClean="0">
                <a:solidFill>
                  <a:srgbClr val="0000CC"/>
                </a:solidFill>
                <a:cs typeface="+mj-cs"/>
              </a:rPr>
              <a:t>ต้องทำอย่างไร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 smtClean="0">
                <a:cs typeface="+mj-cs"/>
              </a:rPr>
              <a:t>ศึกษาสิ่งแวดล้อมอย่างเป็นระบบ และอนุรักษ์สิ่งแวดล้อม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 smtClean="0">
                <a:cs typeface="+mj-cs"/>
              </a:rPr>
              <a:t>นำสิ่งแวดล้อมมาเป็นประเด็นปัญหาในการเรียนรู้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 smtClean="0">
                <a:cs typeface="+mj-cs"/>
              </a:rPr>
              <a:t>จัดหาและเตรียมสิ่งแวดล้อมให้เหมาะกับตนเอง และ                ไม่เอาเปรียบสิ่งแวดล้อม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 smtClean="0">
                <a:cs typeface="+mj-cs"/>
              </a:rPr>
              <a:t>อนุรักษ์สิ่งแวดล้อมให้มีความยั่งยืน สำหรับคนรุ่นหลังต่อไป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1006</Words>
  <Application>Microsoft Office PowerPoint</Application>
  <PresentationFormat>On-screen Show (4:3)</PresentationFormat>
  <Paragraphs>165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ชุดรูปแบบของ Office</vt:lpstr>
      <vt:lpstr>การจัดการเรียนรู้สำหรับคน                 ในศตวรรษที่ 21</vt:lpstr>
      <vt:lpstr>PowerPoint Presentation</vt:lpstr>
      <vt:lpstr>คนในยุคศตวรรษที่ 21</vt:lpstr>
      <vt:lpstr>เรียนรู้วิธีการเรียนรู้  มากกว่าเนื้อหา</vt:lpstr>
      <vt:lpstr>ใช้สมองมากกว่าพละกำลัง</vt:lpstr>
      <vt:lpstr>ลองคิดดูครับ</vt:lpstr>
      <vt:lpstr>พึ่งพาเทคโนโลยี</vt:lpstr>
      <vt:lpstr>มีสังคมที่กว้างขวางและซับซ้อน</vt:lpstr>
      <vt:lpstr>พัฒนาความรู้จากสิ่งแวดล้อมรอบตัว</vt:lpstr>
      <vt:lpstr>ลองคิดเล่น ๆ </vt:lpstr>
      <vt:lpstr>สิ่งที่ต้องทำ</vt:lpstr>
      <vt:lpstr>ส่งเสริมนิสัยรักการอ่าน</vt:lpstr>
      <vt:lpstr>ไอทีเพื่อการศึกษา</vt:lpstr>
      <vt:lpstr>ระบบการศึกษาที่สร้างงานได้</vt:lpstr>
      <vt:lpstr>มีวิทยาลัยชุมชน</vt:lpstr>
      <vt:lpstr>ลองคิดหน่อยนะครับ</vt:lpstr>
      <vt:lpstr>ครูมืออาชีพ</vt:lpstr>
      <vt:lpstr>ส่งเสริมการลงทุนทางการศึกษา</vt:lpstr>
      <vt:lpstr>ทักษะชีวิต</vt:lpstr>
      <vt:lpstr>เรียนรู้จากสิ่งแวดล้อมรอบตัว</vt:lpstr>
      <vt:lpstr>แก้ปัญหาอย่างสร้างสรรค์</vt:lpstr>
      <vt:lpstr>ส่งเสริมการคิด</vt:lpstr>
      <vt:lpstr>PowerPoint Presentation</vt:lpstr>
      <vt:lpstr>ลองคิดอีกสักหน่อยครับ</vt:lpstr>
      <vt:lpstr>ลองคิดดิครับ</vt:lpstr>
      <vt:lpstr>ครูลองสร้างคำถามแบบนี้บ้างนะ</vt:lpstr>
      <vt:lpstr>บทบาทผู้ปกครองในศตวรรษที่ 21</vt:lpstr>
      <vt:lpstr>บทบาทผู้ปกครองในศตวรรษที่ 21</vt:lpstr>
      <vt:lpstr>บทบาทของครูในศตวรรษที่ 21</vt:lpstr>
      <vt:lpstr>บทบาทของครูในศตวรรษที่ 21</vt:lpstr>
      <vt:lpstr>การบูรณาการPCK สู่การเรียนการสอนวิทยาศาสตร์</vt:lpstr>
      <vt:lpstr>คำถาม 3 ประการนำไปสู่ความรู้ทางวิทยาศาสตร์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การเรียนรู้สำหรับคนในศตวรรษที่ 21</dc:title>
  <dc:creator>Chalayuth</dc:creator>
  <cp:lastModifiedBy>RmutlScience</cp:lastModifiedBy>
  <cp:revision>27</cp:revision>
  <dcterms:created xsi:type="dcterms:W3CDTF">2015-02-24T16:11:56Z</dcterms:created>
  <dcterms:modified xsi:type="dcterms:W3CDTF">2016-09-08T03:11:27Z</dcterms:modified>
</cp:coreProperties>
</file>